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257" r:id="rId3"/>
    <p:sldId id="258" r:id="rId4"/>
    <p:sldId id="259" r:id="rId5"/>
    <p:sldId id="268" r:id="rId6"/>
    <p:sldId id="260" r:id="rId7"/>
    <p:sldId id="261" r:id="rId8"/>
    <p:sldId id="263" r:id="rId9"/>
    <p:sldId id="264" r:id="rId10"/>
    <p:sldId id="265" r:id="rId11"/>
    <p:sldId id="266" r:id="rId12"/>
    <p:sldId id="267" r:id="rId13"/>
    <p:sldId id="269" r:id="rId14"/>
    <p:sldId id="270" r:id="rId15"/>
    <p:sldId id="271" r:id="rId16"/>
    <p:sldId id="272" r:id="rId17"/>
    <p:sldId id="273" r:id="rId18"/>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722" autoAdjust="0"/>
  </p:normalViewPr>
  <p:slideViewPr>
    <p:cSldViewPr>
      <p:cViewPr varScale="1">
        <p:scale>
          <a:sx n="63" d="100"/>
          <a:sy n="63" d="100"/>
        </p:scale>
        <p:origin x="-156" y="-96"/>
      </p:cViewPr>
      <p:guideLst>
        <p:guide orient="horz" pos="2160"/>
        <p:guide pos="2880"/>
      </p:guideLst>
    </p:cSldViewPr>
  </p:slideViewPr>
  <p:notesTextViewPr>
    <p:cViewPr>
      <p:scale>
        <a:sx n="1" d="1"/>
        <a:sy n="1" d="1"/>
      </p:scale>
      <p:origin x="30" y="288"/>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B817E3-15FF-4D88-B7E9-4B2ECFA57BF6}" type="datetimeFigureOut">
              <a:rPr lang="zh-TW" altLang="en-US" smtClean="0"/>
              <a:t>2015/6/21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07C65F-0BD5-4E22-8FA3-C0BBD6471EEB}" type="slidenum">
              <a:rPr lang="zh-TW" altLang="en-US" smtClean="0"/>
              <a:t>‹#›</a:t>
            </a:fld>
            <a:endParaRPr lang="zh-TW" altLang="en-US"/>
          </a:p>
        </p:txBody>
      </p:sp>
    </p:spTree>
    <p:extLst>
      <p:ext uri="{BB962C8B-B14F-4D97-AF65-F5344CB8AC3E}">
        <p14:creationId xmlns:p14="http://schemas.microsoft.com/office/powerpoint/2010/main" val="4085180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zh-TW" sz="1200" kern="1200" dirty="0" smtClean="0">
                <a:solidFill>
                  <a:schemeClr val="tx1"/>
                </a:solidFill>
                <a:effectLst/>
                <a:latin typeface="+mn-lt"/>
                <a:ea typeface="+mn-ea"/>
                <a:cs typeface="+mn-cs"/>
              </a:rPr>
              <a:t>第</a:t>
            </a:r>
            <a:r>
              <a:rPr lang="en-US" altLang="zh-TW" sz="1200" kern="1200" dirty="0" smtClean="0">
                <a:solidFill>
                  <a:schemeClr val="tx1"/>
                </a:solidFill>
                <a:effectLst/>
                <a:latin typeface="+mn-lt"/>
                <a:ea typeface="+mn-ea"/>
                <a:cs typeface="+mn-cs"/>
              </a:rPr>
              <a:t>8 </a:t>
            </a:r>
            <a:r>
              <a:rPr lang="zh-TW" altLang="zh-TW" sz="1200" kern="1200" dirty="0" smtClean="0">
                <a:solidFill>
                  <a:schemeClr val="tx1"/>
                </a:solidFill>
                <a:effectLst/>
                <a:latin typeface="+mn-lt"/>
                <a:ea typeface="+mn-ea"/>
                <a:cs typeface="+mn-cs"/>
              </a:rPr>
              <a:t>章　職業分類</a:t>
            </a:r>
          </a:p>
          <a:p>
            <a:r>
              <a:rPr lang="zh-TW" altLang="zh-TW" sz="1200" kern="1200" dirty="0" smtClean="0">
                <a:solidFill>
                  <a:schemeClr val="tx1"/>
                </a:solidFill>
                <a:effectLst/>
                <a:latin typeface="+mn-lt"/>
                <a:ea typeface="+mn-ea"/>
                <a:cs typeface="+mn-cs"/>
              </a:rPr>
              <a:t>第</a:t>
            </a:r>
            <a:r>
              <a:rPr lang="en-US" altLang="zh-TW" sz="1200" b="1" kern="1200" dirty="0" smtClean="0">
                <a:solidFill>
                  <a:schemeClr val="tx1"/>
                </a:solidFill>
                <a:effectLst/>
                <a:latin typeface="+mn-lt"/>
                <a:ea typeface="+mn-ea"/>
                <a:cs typeface="+mn-cs"/>
              </a:rPr>
              <a:t>1 </a:t>
            </a:r>
            <a:r>
              <a:rPr lang="zh-TW" altLang="zh-TW" sz="1200" kern="1200" dirty="0" smtClean="0">
                <a:solidFill>
                  <a:schemeClr val="tx1"/>
                </a:solidFill>
                <a:effectLst/>
                <a:latin typeface="+mn-lt"/>
                <a:ea typeface="+mn-ea"/>
                <a:cs typeface="+mn-cs"/>
              </a:rPr>
              <a:t>條－</a:t>
            </a:r>
            <a:r>
              <a:rPr lang="zh-TW" altLang="zh-TW" sz="1200" b="1" kern="1200" dirty="0" smtClean="0">
                <a:solidFill>
                  <a:schemeClr val="tx1"/>
                </a:solidFill>
                <a:effectLst/>
                <a:latin typeface="+mn-lt"/>
                <a:ea typeface="+mn-ea"/>
                <a:cs typeface="+mn-cs"/>
              </a:rPr>
              <a:t>一般規定</a:t>
            </a:r>
            <a:endParaRPr lang="zh-TW" altLang="zh-TW" sz="1200" kern="1200" dirty="0" smtClean="0">
              <a:solidFill>
                <a:schemeClr val="tx1"/>
              </a:solidFill>
              <a:effectLst/>
              <a:latin typeface="+mn-lt"/>
              <a:ea typeface="+mn-ea"/>
              <a:cs typeface="+mn-cs"/>
            </a:endParaRPr>
          </a:p>
          <a:p>
            <a:r>
              <a:rPr lang="en-US" altLang="zh-TW" sz="1200" kern="1200" dirty="0" smtClean="0">
                <a:solidFill>
                  <a:schemeClr val="tx1"/>
                </a:solidFill>
                <a:effectLst/>
                <a:latin typeface="+mn-lt"/>
                <a:ea typeface="+mn-ea"/>
                <a:cs typeface="+mn-cs"/>
              </a:rPr>
              <a:t>(a) </a:t>
            </a:r>
            <a:r>
              <a:rPr lang="zh-TW" altLang="zh-TW" sz="1200" kern="1200" dirty="0" smtClean="0">
                <a:solidFill>
                  <a:schemeClr val="tx1"/>
                </a:solidFill>
                <a:effectLst/>
                <a:latin typeface="+mn-lt"/>
                <a:ea typeface="+mn-ea"/>
                <a:cs typeface="+mn-cs"/>
              </a:rPr>
              <a:t>主要活動。本社每一現職社員，應各依其所從事之事業、專業、或社區服務類別加以分類。職業分類應描述該社員所隸屬的公司行號或機構的主要且公認的活動，或描述該社員之主要且公認之事業或專業活動，或描述該社員之社區服務活動性質。</a:t>
            </a:r>
          </a:p>
          <a:p>
            <a:r>
              <a:rPr lang="en-US" altLang="zh-TW" sz="1200" kern="1200" dirty="0" smtClean="0">
                <a:solidFill>
                  <a:schemeClr val="tx1"/>
                </a:solidFill>
                <a:effectLst/>
                <a:latin typeface="+mn-lt"/>
                <a:ea typeface="+mn-ea"/>
                <a:cs typeface="+mn-cs"/>
              </a:rPr>
              <a:t>(b) </a:t>
            </a:r>
            <a:r>
              <a:rPr lang="zh-TW" altLang="zh-TW" sz="1200" kern="1200" dirty="0" smtClean="0">
                <a:solidFill>
                  <a:schemeClr val="tx1"/>
                </a:solidFill>
                <a:effectLst/>
                <a:latin typeface="+mn-lt"/>
                <a:ea typeface="+mn-ea"/>
                <a:cs typeface="+mn-cs"/>
              </a:rPr>
              <a:t>修正或調整。如情況需要，理事會得修正或調整任何社員之職業分類。職業分類之修正或調整提案，應事先通知該社員並給其列席表示意見之機會。</a:t>
            </a:r>
          </a:p>
          <a:p>
            <a:r>
              <a:rPr lang="zh-TW" altLang="zh-TW" sz="1200" kern="1200" dirty="0" smtClean="0">
                <a:solidFill>
                  <a:schemeClr val="tx1"/>
                </a:solidFill>
                <a:effectLst/>
                <a:latin typeface="+mn-lt"/>
                <a:ea typeface="+mn-ea"/>
                <a:cs typeface="+mn-cs"/>
              </a:rPr>
              <a:t>第</a:t>
            </a:r>
            <a:r>
              <a:rPr lang="en-US" altLang="zh-TW" sz="1200" b="1" kern="1200" dirty="0" smtClean="0">
                <a:solidFill>
                  <a:schemeClr val="tx1"/>
                </a:solidFill>
                <a:effectLst/>
                <a:latin typeface="+mn-lt"/>
                <a:ea typeface="+mn-ea"/>
                <a:cs typeface="+mn-cs"/>
              </a:rPr>
              <a:t>2 </a:t>
            </a:r>
            <a:r>
              <a:rPr lang="zh-TW" altLang="zh-TW" sz="1200" kern="1200" dirty="0" smtClean="0">
                <a:solidFill>
                  <a:schemeClr val="tx1"/>
                </a:solidFill>
                <a:effectLst/>
                <a:latin typeface="+mn-lt"/>
                <a:ea typeface="+mn-ea"/>
                <a:cs typeface="+mn-cs"/>
              </a:rPr>
              <a:t>條－</a:t>
            </a:r>
            <a:r>
              <a:rPr lang="zh-TW" altLang="zh-TW" sz="1200" b="1" kern="1200" dirty="0" smtClean="0">
                <a:solidFill>
                  <a:schemeClr val="tx1"/>
                </a:solidFill>
                <a:effectLst/>
                <a:latin typeface="+mn-lt"/>
                <a:ea typeface="+mn-ea"/>
                <a:cs typeface="+mn-cs"/>
              </a:rPr>
              <a:t>限制</a:t>
            </a:r>
            <a:r>
              <a:rPr lang="zh-TW" altLang="zh-TW" sz="1200" kern="1200" dirty="0" smtClean="0">
                <a:solidFill>
                  <a:schemeClr val="tx1"/>
                </a:solidFill>
                <a:effectLst/>
                <a:latin typeface="+mn-lt"/>
                <a:ea typeface="+mn-ea"/>
                <a:cs typeface="+mn-cs"/>
              </a:rPr>
              <a:t>。某一職業分類本社如已有</a:t>
            </a:r>
            <a:r>
              <a:rPr lang="en-US" altLang="zh-TW" sz="1200" kern="1200" dirty="0" smtClean="0">
                <a:solidFill>
                  <a:schemeClr val="tx1"/>
                </a:solidFill>
                <a:effectLst/>
                <a:latin typeface="+mn-lt"/>
                <a:ea typeface="+mn-ea"/>
                <a:cs typeface="+mn-cs"/>
              </a:rPr>
              <a:t>5 </a:t>
            </a:r>
            <a:r>
              <a:rPr lang="zh-TW" altLang="zh-TW" sz="1200" kern="1200" dirty="0" smtClean="0">
                <a:solidFill>
                  <a:schemeClr val="tx1"/>
                </a:solidFill>
                <a:effectLst/>
                <a:latin typeface="+mn-lt"/>
                <a:ea typeface="+mn-ea"/>
                <a:cs typeface="+mn-cs"/>
              </a:rPr>
              <a:t>名或以上之現職社員時，不得再選舉該職業分類之人士為社員，除非本社社員人數超過</a:t>
            </a:r>
            <a:r>
              <a:rPr lang="en-US" altLang="zh-TW" sz="1200" kern="1200" dirty="0" smtClean="0">
                <a:solidFill>
                  <a:schemeClr val="tx1"/>
                </a:solidFill>
                <a:effectLst/>
                <a:latin typeface="+mn-lt"/>
                <a:ea typeface="+mn-ea"/>
                <a:cs typeface="+mn-cs"/>
              </a:rPr>
              <a:t>50 </a:t>
            </a:r>
            <a:r>
              <a:rPr lang="zh-TW" altLang="zh-TW" sz="1200" kern="1200" dirty="0" smtClean="0">
                <a:solidFill>
                  <a:schemeClr val="tx1"/>
                </a:solidFill>
                <a:effectLst/>
                <a:latin typeface="+mn-lt"/>
                <a:ea typeface="+mn-ea"/>
                <a:cs typeface="+mn-cs"/>
              </a:rPr>
              <a:t>名，在此情況下本社得選舉任何人為某一職業分類之現職社員，只要最終該職業分類之合計社員人數不得超過本社現職社員總人數百分之十。退休之社員不得列入某一職業分類之社員</a:t>
            </a:r>
          </a:p>
          <a:p>
            <a:r>
              <a:rPr lang="zh-TW" altLang="zh-TW" sz="1200" kern="1200" dirty="0" smtClean="0">
                <a:solidFill>
                  <a:schemeClr val="tx1"/>
                </a:solidFill>
                <a:effectLst/>
                <a:latin typeface="+mn-lt"/>
                <a:ea typeface="+mn-ea"/>
                <a:cs typeface="+mn-cs"/>
              </a:rPr>
              <a:t>總人數計算。轉社或前社員或國際扶輪理事會所定義之扶輪基金會前受獎人之職業分類不得阻止該社員被選為現職社員，即使本社選舉的結果暫時超過該職業分類的限制。儘管有上述限制，如社員變更職業分類，本社得在新的職業分類下繼續保持其社員資格。</a:t>
            </a:r>
          </a:p>
          <a:p>
            <a:endParaRPr lang="zh-TW" altLang="en-US" dirty="0"/>
          </a:p>
        </p:txBody>
      </p:sp>
      <p:sp>
        <p:nvSpPr>
          <p:cNvPr id="4" name="投影片編號版面配置區 3"/>
          <p:cNvSpPr>
            <a:spLocks noGrp="1"/>
          </p:cNvSpPr>
          <p:nvPr>
            <p:ph type="sldNum" sz="quarter" idx="10"/>
          </p:nvPr>
        </p:nvSpPr>
        <p:spPr/>
        <p:txBody>
          <a:bodyPr/>
          <a:lstStyle/>
          <a:p>
            <a:fld id="{EF07C65F-0BD5-4E22-8FA3-C0BBD6471EEB}" type="slidenum">
              <a:rPr lang="zh-TW" altLang="en-US" smtClean="0"/>
              <a:t>10</a:t>
            </a:fld>
            <a:endParaRPr lang="zh-TW" altLang="en-US"/>
          </a:p>
        </p:txBody>
      </p:sp>
    </p:spTree>
    <p:extLst>
      <p:ext uri="{BB962C8B-B14F-4D97-AF65-F5344CB8AC3E}">
        <p14:creationId xmlns:p14="http://schemas.microsoft.com/office/powerpoint/2010/main" val="2831185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Ref idx="1003">
        <a:schemeClr val="bg1"/>
      </p:bgRef>
    </p:bg>
    <p:spTree>
      <p:nvGrpSpPr>
        <p:cNvPr id="1" name=""/>
        <p:cNvGrpSpPr/>
        <p:nvPr/>
      </p:nvGrpSpPr>
      <p:grpSpPr>
        <a:xfrm>
          <a:off x="0" y="0"/>
          <a:ext cx="0" cy="0"/>
          <a:chOff x="0" y="0"/>
          <a:chExt cx="0" cy="0"/>
        </a:xfrm>
      </p:grpSpPr>
      <p:sp>
        <p:nvSpPr>
          <p:cNvPr id="12" name="矩形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圓角矩形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副標題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TW" altLang="en-US" smtClean="0"/>
              <a:t>按一下以編輯母片副標題樣式</a:t>
            </a:r>
            <a:endParaRPr kumimoji="0" lang="en-US"/>
          </a:p>
        </p:txBody>
      </p:sp>
      <p:sp>
        <p:nvSpPr>
          <p:cNvPr id="28" name="日期版面配置區 27"/>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17" name="頁尾版面配置區 16"/>
          <p:cNvSpPr>
            <a:spLocks noGrp="1"/>
          </p:cNvSpPr>
          <p:nvPr>
            <p:ph type="ftr" sz="quarter" idx="11"/>
          </p:nvPr>
        </p:nvSpPr>
        <p:spPr/>
        <p:txBody>
          <a:bodyPr/>
          <a:lstStyle/>
          <a:p>
            <a:endParaRPr lang="zh-TW" altLang="en-US"/>
          </a:p>
        </p:txBody>
      </p:sp>
      <p:sp>
        <p:nvSpPr>
          <p:cNvPr id="29" name="投影片編號版面配置區 28"/>
          <p:cNvSpPr>
            <a:spLocks noGrp="1"/>
          </p:cNvSpPr>
          <p:nvPr>
            <p:ph type="sldNum" sz="quarter" idx="12"/>
          </p:nvPr>
        </p:nvSpPr>
        <p:spPr/>
        <p:txBody>
          <a:bodyPr lIns="0" tIns="0" rIns="0" bIns="0">
            <a:noAutofit/>
          </a:bodyPr>
          <a:lstStyle>
            <a:lvl1pPr>
              <a:defRPr sz="1400">
                <a:solidFill>
                  <a:srgbClr val="FFFFFF"/>
                </a:solidFill>
              </a:defRPr>
            </a:lvl1pPr>
          </a:lstStyle>
          <a:p>
            <a:fld id="{4184544A-3F06-4DCE-8571-F4338C5B584C}" type="slidenum">
              <a:rPr lang="zh-TW" altLang="en-US" smtClean="0"/>
              <a:t>‹#›</a:t>
            </a:fld>
            <a:endParaRPr lang="zh-TW" altLang="en-US"/>
          </a:p>
        </p:txBody>
      </p:sp>
      <p:sp>
        <p:nvSpPr>
          <p:cNvPr id="7" name="矩形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矩形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矩形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標題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zh-TW" altLang="en-US" smtClean="0"/>
              <a:t>按一下以編輯母片標題樣式</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84544A-3F06-4DCE-8571-F4338C5B584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41"/>
            <a:ext cx="2011680" cy="5851525"/>
          </a:xfrm>
        </p:spPr>
        <p:txBody>
          <a:bodyPr vert="eaVer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914400" y="274640"/>
            <a:ext cx="5562600" cy="5851525"/>
          </a:xfrm>
        </p:spPr>
        <p:txBody>
          <a:bodyPr vert="eaVer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84544A-3F06-4DCE-8571-F4338C5B584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4" name="日期版面配置區 3"/>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4184544A-3F06-4DCE-8571-F4338C5B584C}" type="slidenum">
              <a:rPr lang="zh-TW" altLang="en-US" smtClean="0"/>
              <a:t>‹#›</a:t>
            </a:fld>
            <a:endParaRPr lang="zh-TW" altLang="en-US"/>
          </a:p>
        </p:txBody>
      </p:sp>
      <p:sp>
        <p:nvSpPr>
          <p:cNvPr id="8" name="內容版面配置區 7"/>
          <p:cNvSpPr>
            <a:spLocks noGrp="1"/>
          </p:cNvSpPr>
          <p:nvPr>
            <p:ph sz="quarter" idx="1"/>
          </p:nvPr>
        </p:nvSpPr>
        <p:spPr>
          <a:xfrm>
            <a:off x="914400" y="1447800"/>
            <a:ext cx="777240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Ref idx="1003">
        <a:schemeClr val="bg1"/>
      </p:bgRef>
    </p:bg>
    <p:spTree>
      <p:nvGrpSpPr>
        <p:cNvPr id="1" name=""/>
        <p:cNvGrpSpPr/>
        <p:nvPr/>
      </p:nvGrpSpPr>
      <p:grpSpPr>
        <a:xfrm>
          <a:off x="0" y="0"/>
          <a:ext cx="0" cy="0"/>
          <a:chOff x="0" y="0"/>
          <a:chExt cx="0" cy="0"/>
        </a:xfrm>
      </p:grpSpPr>
      <p:sp>
        <p:nvSpPr>
          <p:cNvPr id="11" name="矩形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圓角矩形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722313" y="952500"/>
            <a:ext cx="7772400" cy="1362075"/>
          </a:xfrm>
        </p:spPr>
        <p:txBody>
          <a:bodyPr anchor="b" anchorCtr="0"/>
          <a:lstStyle>
            <a:lvl1pPr algn="l">
              <a:buNone/>
              <a:defRPr sz="4000" b="0" cap="none"/>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5" name="頁尾版面配置區 4"/>
          <p:cNvSpPr>
            <a:spLocks noGrp="1"/>
          </p:cNvSpPr>
          <p:nvPr>
            <p:ph type="ftr" sz="quarter" idx="11"/>
          </p:nvPr>
        </p:nvSpPr>
        <p:spPr>
          <a:xfrm>
            <a:off x="800100" y="6172200"/>
            <a:ext cx="4000500" cy="457200"/>
          </a:xfrm>
        </p:spPr>
        <p:txBody>
          <a:bodyPr/>
          <a:lstStyle/>
          <a:p>
            <a:endParaRPr lang="zh-TW" altLang="en-US"/>
          </a:p>
        </p:txBody>
      </p:sp>
      <p:sp>
        <p:nvSpPr>
          <p:cNvPr id="7" name="矩形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矩形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矩形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投影片編號版面配置區 5"/>
          <p:cNvSpPr>
            <a:spLocks noGrp="1"/>
          </p:cNvSpPr>
          <p:nvPr>
            <p:ph type="sldNum" sz="quarter" idx="12"/>
          </p:nvPr>
        </p:nvSpPr>
        <p:spPr>
          <a:xfrm>
            <a:off x="146304" y="6208776"/>
            <a:ext cx="457200" cy="457200"/>
          </a:xfrm>
        </p:spPr>
        <p:txBody>
          <a:bodyPr/>
          <a:lstStyle/>
          <a:p>
            <a:fld id="{4184544A-3F06-4DCE-8571-F4338C5B584C}" type="slidenum">
              <a:rPr lang="zh-TW" altLang="en-US" smtClean="0"/>
              <a:t>‹#›</a:t>
            </a:fld>
            <a:endParaRPr lang="zh-TW"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184544A-3F06-4DCE-8571-F4338C5B584C}" type="slidenum">
              <a:rPr lang="zh-TW" altLang="en-US" smtClean="0"/>
              <a:t>‹#›</a:t>
            </a:fld>
            <a:endParaRPr lang="zh-TW" altLang="en-US"/>
          </a:p>
        </p:txBody>
      </p:sp>
      <p:sp>
        <p:nvSpPr>
          <p:cNvPr id="9" name="內容版面配置區 8"/>
          <p:cNvSpPr>
            <a:spLocks noGrp="1"/>
          </p:cNvSpPr>
          <p:nvPr>
            <p:ph sz="quarter" idx="1"/>
          </p:nvPr>
        </p:nvSpPr>
        <p:spPr>
          <a:xfrm>
            <a:off x="91440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1" name="內容版面配置區 10"/>
          <p:cNvSpPr>
            <a:spLocks noGrp="1"/>
          </p:cNvSpPr>
          <p:nvPr>
            <p:ph sz="quarter" idx="2"/>
          </p:nvPr>
        </p:nvSpPr>
        <p:spPr>
          <a:xfrm>
            <a:off x="4933950" y="1447800"/>
            <a:ext cx="3749040" cy="45720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914400" y="273050"/>
            <a:ext cx="7772400" cy="1143000"/>
          </a:xfrm>
        </p:spPr>
        <p:txBody>
          <a:bodyPr anchor="b" anchorCtr="0"/>
          <a:lstStyle>
            <a:lvl1pPr>
              <a:defRPr/>
            </a:lvl1pPr>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zh-TW" altLang="en-US" smtClean="0"/>
              <a:t>按一下以編輯母片文字樣式</a:t>
            </a:r>
          </a:p>
        </p:txBody>
      </p:sp>
      <p:sp>
        <p:nvSpPr>
          <p:cNvPr id="7" name="日期版面配置區 6"/>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4184544A-3F06-4DCE-8571-F4338C5B584C}" type="slidenum">
              <a:rPr lang="zh-TW" altLang="en-US" smtClean="0"/>
              <a:t>‹#›</a:t>
            </a:fld>
            <a:endParaRPr lang="zh-TW" altLang="en-US"/>
          </a:p>
        </p:txBody>
      </p:sp>
      <p:sp>
        <p:nvSpPr>
          <p:cNvPr id="11" name="內容版面配置區 10"/>
          <p:cNvSpPr>
            <a:spLocks noGrp="1"/>
          </p:cNvSpPr>
          <p:nvPr>
            <p:ph sz="half" idx="2"/>
          </p:nvPr>
        </p:nvSpPr>
        <p:spPr>
          <a:xfrm>
            <a:off x="9144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13" name="內容版面配置區 12"/>
          <p:cNvSpPr>
            <a:spLocks noGrp="1"/>
          </p:cNvSpPr>
          <p:nvPr>
            <p:ph sz="half" idx="4"/>
          </p:nvPr>
        </p:nvSpPr>
        <p:spPr>
          <a:xfrm>
            <a:off x="4953000" y="2247900"/>
            <a:ext cx="3733800" cy="38862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4184544A-3F06-4DCE-8571-F4338C5B584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4184544A-3F06-4DCE-8571-F4338C5B584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8" name="矩形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圓角矩形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914400" y="273050"/>
            <a:ext cx="7772400" cy="1143000"/>
          </a:xfrm>
        </p:spPr>
        <p:txBody>
          <a:bodyPr anchor="b" anchorCtr="0"/>
          <a:lstStyle>
            <a:lvl1pPr algn="l">
              <a:buNone/>
              <a:defRPr sz="4000" b="0"/>
            </a:lvl1pPr>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4184544A-3F06-4DCE-8571-F4338C5B584C}" type="slidenum">
              <a:rPr lang="zh-TW" altLang="en-US" smtClean="0"/>
              <a:t>‹#›</a:t>
            </a:fld>
            <a:endParaRPr lang="zh-TW" altLang="en-US"/>
          </a:p>
        </p:txBody>
      </p:sp>
      <p:sp>
        <p:nvSpPr>
          <p:cNvPr id="11" name="內容版面配置區 10"/>
          <p:cNvSpPr>
            <a:spLocks noGrp="1"/>
          </p:cNvSpPr>
          <p:nvPr>
            <p:ph sz="quarter" idx="1"/>
          </p:nvPr>
        </p:nvSpPr>
        <p:spPr>
          <a:xfrm>
            <a:off x="2971800" y="1600200"/>
            <a:ext cx="5715000" cy="4495800"/>
          </a:xfrm>
        </p:spPr>
        <p:txBody>
          <a:bodyPr vert="horz"/>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zh-TW" altLang="en-US" smtClean="0"/>
              <a:t>按一下以編輯母片文字樣式</a:t>
            </a:r>
          </a:p>
        </p:txBody>
      </p:sp>
      <p:sp>
        <p:nvSpPr>
          <p:cNvPr id="5" name="日期版面配置區 4"/>
          <p:cNvSpPr>
            <a:spLocks noGrp="1"/>
          </p:cNvSpPr>
          <p:nvPr>
            <p:ph type="dt" sz="half" idx="10"/>
          </p:nvPr>
        </p:nvSpPr>
        <p:spPr/>
        <p:txBody>
          <a:bodyPr/>
          <a:lstStyle/>
          <a:p>
            <a:fld id="{A62F6C63-7AAA-47ED-A4CA-84EF141A774B}" type="datetimeFigureOut">
              <a:rPr lang="zh-TW" altLang="en-US" smtClean="0"/>
              <a:t>2015/6/21</a:t>
            </a:fld>
            <a:endParaRPr lang="zh-TW" altLang="en-US"/>
          </a:p>
        </p:txBody>
      </p:sp>
      <p:sp>
        <p:nvSpPr>
          <p:cNvPr id="6" name="頁尾版面配置區 5"/>
          <p:cNvSpPr>
            <a:spLocks noGrp="1"/>
          </p:cNvSpPr>
          <p:nvPr>
            <p:ph type="ftr" sz="quarter" idx="11"/>
          </p:nvPr>
        </p:nvSpPr>
        <p:spPr>
          <a:xfrm>
            <a:off x="914400" y="6172200"/>
            <a:ext cx="3886200" cy="457200"/>
          </a:xfrm>
        </p:spPr>
        <p:txBody>
          <a:bodyPr/>
          <a:lstStyle/>
          <a:p>
            <a:endParaRPr lang="zh-TW" altLang="en-US"/>
          </a:p>
        </p:txBody>
      </p:sp>
      <p:sp>
        <p:nvSpPr>
          <p:cNvPr id="7" name="投影片編號版面配置區 6"/>
          <p:cNvSpPr>
            <a:spLocks noGrp="1"/>
          </p:cNvSpPr>
          <p:nvPr>
            <p:ph type="sldNum" sz="quarter" idx="12"/>
          </p:nvPr>
        </p:nvSpPr>
        <p:spPr>
          <a:xfrm>
            <a:off x="146304" y="6208776"/>
            <a:ext cx="457200" cy="457200"/>
          </a:xfrm>
        </p:spPr>
        <p:txBody>
          <a:bodyPr/>
          <a:lstStyle/>
          <a:p>
            <a:fld id="{4184544A-3F06-4DCE-8571-F4338C5B584C}" type="slidenum">
              <a:rPr lang="zh-TW" altLang="en-US" smtClean="0"/>
              <a:t>‹#›</a:t>
            </a:fld>
            <a:endParaRPr lang="zh-TW" altLang="en-US"/>
          </a:p>
        </p:txBody>
      </p:sp>
      <p:sp>
        <p:nvSpPr>
          <p:cNvPr id="11" name="矩形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矩形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圖片版面配置區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zh-TW" altLang="en-US" smtClean="0"/>
              <a:t>按一下圖示以新增圖片</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矩形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圓角矩形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標題版面配置區 21"/>
          <p:cNvSpPr>
            <a:spLocks noGrp="1"/>
          </p:cNvSpPr>
          <p:nvPr>
            <p:ph type="title"/>
          </p:nvPr>
        </p:nvSpPr>
        <p:spPr>
          <a:xfrm>
            <a:off x="914400" y="274638"/>
            <a:ext cx="7772400" cy="1143000"/>
          </a:xfrm>
          <a:prstGeom prst="rect">
            <a:avLst/>
          </a:prstGeom>
        </p:spPr>
        <p:txBody>
          <a:bodyPr bIns="91440" anchor="b" anchorCtr="0">
            <a:normAutofit/>
          </a:bodyPr>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14" name="日期版面配置區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62F6C63-7AAA-47ED-A4CA-84EF141A774B}" type="datetimeFigureOut">
              <a:rPr lang="zh-TW" altLang="en-US" smtClean="0"/>
              <a:t>2015/6/21</a:t>
            </a:fld>
            <a:endParaRPr lang="zh-TW" altLang="en-US"/>
          </a:p>
        </p:txBody>
      </p:sp>
      <p:sp>
        <p:nvSpPr>
          <p:cNvPr id="3" name="頁尾版面配置區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zh-TW" altLang="en-US"/>
          </a:p>
        </p:txBody>
      </p:sp>
      <p:sp>
        <p:nvSpPr>
          <p:cNvPr id="23" name="投影片編號版面配置區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184544A-3F06-4DCE-8571-F4338C5B584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p:cNvSpPr>
            <a:spLocks noGrp="1"/>
          </p:cNvSpPr>
          <p:nvPr>
            <p:ph type="subTitle" idx="1"/>
          </p:nvPr>
        </p:nvSpPr>
        <p:spPr>
          <a:xfrm>
            <a:off x="1339552" y="5141168"/>
            <a:ext cx="6400800" cy="1600200"/>
          </a:xfrm>
        </p:spPr>
        <p:txBody>
          <a:bodyPr/>
          <a:lstStyle/>
          <a:p>
            <a:endParaRPr lang="en-US" altLang="zh-TW" dirty="0" smtClean="0"/>
          </a:p>
          <a:p>
            <a:r>
              <a:rPr lang="zh-TW" altLang="en-US" dirty="0" smtClean="0"/>
              <a:t>國際扶輪</a:t>
            </a:r>
            <a:r>
              <a:rPr lang="en-US" altLang="zh-TW" dirty="0" smtClean="0"/>
              <a:t>3520</a:t>
            </a:r>
            <a:r>
              <a:rPr lang="zh-TW" altLang="en-US" dirty="0" smtClean="0"/>
              <a:t>地區</a:t>
            </a:r>
            <a:r>
              <a:rPr lang="en-US" altLang="zh-TW" dirty="0" smtClean="0"/>
              <a:t>1999-2000</a:t>
            </a:r>
            <a:r>
              <a:rPr lang="zh-TW" altLang="en-US" dirty="0" smtClean="0"/>
              <a:t>年度</a:t>
            </a:r>
            <a:endParaRPr lang="en-US" altLang="zh-TW" dirty="0" smtClean="0"/>
          </a:p>
          <a:p>
            <a:r>
              <a:rPr lang="zh-TW" altLang="en-US" dirty="0"/>
              <a:t>邵偉</a:t>
            </a:r>
            <a:r>
              <a:rPr lang="zh-TW" altLang="en-US" dirty="0" smtClean="0"/>
              <a:t>靈前總監</a:t>
            </a:r>
            <a:r>
              <a:rPr lang="en-US" altLang="zh-TW" dirty="0" smtClean="0"/>
              <a:t>PDG DENS</a:t>
            </a:r>
            <a:endParaRPr lang="zh-TW" altLang="en-US" dirty="0"/>
          </a:p>
        </p:txBody>
      </p:sp>
      <p:sp>
        <p:nvSpPr>
          <p:cNvPr id="2" name="標題 1"/>
          <p:cNvSpPr>
            <a:spLocks noGrp="1"/>
          </p:cNvSpPr>
          <p:nvPr>
            <p:ph type="ctrTitle"/>
          </p:nvPr>
        </p:nvSpPr>
        <p:spPr/>
        <p:txBody>
          <a:bodyPr/>
          <a:lstStyle/>
          <a:p>
            <a:r>
              <a:rPr lang="zh-TW" altLang="en-US" dirty="0"/>
              <a:t>指導新的扶輪社</a:t>
            </a:r>
            <a:br>
              <a:rPr lang="zh-TW" altLang="en-US" dirty="0"/>
            </a:br>
            <a:r>
              <a:rPr lang="en-US" altLang="zh-TW" i="1" dirty="0"/>
              <a:t>Guiding the New Rotary Club</a:t>
            </a:r>
            <a:endParaRPr lang="zh-TW" altLang="en-US" dirty="0"/>
          </a:p>
        </p:txBody>
      </p:sp>
    </p:spTree>
    <p:extLst>
      <p:ext uri="{BB962C8B-B14F-4D97-AF65-F5344CB8AC3E}">
        <p14:creationId xmlns:p14="http://schemas.microsoft.com/office/powerpoint/2010/main" val="3577912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2800" dirty="0"/>
              <a:t>第</a:t>
            </a:r>
            <a:r>
              <a:rPr lang="en-US" altLang="zh-TW" sz="2800" dirty="0"/>
              <a:t>8 </a:t>
            </a:r>
            <a:r>
              <a:rPr lang="zh-TW" altLang="en-US" sz="2800" dirty="0"/>
              <a:t>章 職業分類</a:t>
            </a:r>
          </a:p>
        </p:txBody>
      </p:sp>
      <p:sp>
        <p:nvSpPr>
          <p:cNvPr id="3" name="內容版面配置區 2"/>
          <p:cNvSpPr>
            <a:spLocks noGrp="1"/>
          </p:cNvSpPr>
          <p:nvPr>
            <p:ph sz="quarter" idx="1"/>
          </p:nvPr>
        </p:nvSpPr>
        <p:spPr/>
        <p:txBody>
          <a:bodyPr>
            <a:normAutofit fontScale="92500" lnSpcReduction="20000"/>
          </a:bodyPr>
          <a:lstStyle/>
          <a:p>
            <a:r>
              <a:rPr lang="zh-TW" altLang="en-US" sz="2400" dirty="0"/>
              <a:t>第</a:t>
            </a:r>
            <a:r>
              <a:rPr lang="en-US" altLang="zh-TW" sz="2400" b="1" dirty="0"/>
              <a:t>1 </a:t>
            </a:r>
            <a:r>
              <a:rPr lang="zh-TW" altLang="en-US" sz="2400" dirty="0"/>
              <a:t>條－</a:t>
            </a:r>
            <a:r>
              <a:rPr lang="zh-TW" altLang="en-US" sz="2400" b="1" dirty="0"/>
              <a:t>一般規定</a:t>
            </a:r>
          </a:p>
          <a:p>
            <a:pPr marL="0" indent="0">
              <a:buNone/>
            </a:pPr>
            <a:r>
              <a:rPr lang="en-US" altLang="zh-TW" sz="2400" dirty="0" smtClean="0"/>
              <a:t>	(</a:t>
            </a:r>
            <a:r>
              <a:rPr lang="en-US" altLang="zh-TW" sz="2400" dirty="0"/>
              <a:t>a) </a:t>
            </a:r>
            <a:r>
              <a:rPr lang="zh-TW" altLang="en-US" sz="2400" dirty="0"/>
              <a:t>主要活動</a:t>
            </a:r>
            <a:r>
              <a:rPr lang="zh-TW" altLang="en-US" sz="2400" dirty="0" smtClean="0"/>
              <a:t>。</a:t>
            </a:r>
            <a:endParaRPr lang="en-US" altLang="zh-TW" sz="2400" dirty="0" smtClean="0"/>
          </a:p>
          <a:p>
            <a:pPr marL="0" indent="0">
              <a:buNone/>
            </a:pPr>
            <a:r>
              <a:rPr lang="en-US" altLang="zh-TW" sz="2400" dirty="0"/>
              <a:t>	(b) </a:t>
            </a:r>
            <a:r>
              <a:rPr lang="zh-TW" altLang="en-US" sz="2400" dirty="0"/>
              <a:t>修正或調整</a:t>
            </a:r>
            <a:r>
              <a:rPr lang="zh-TW" altLang="en-US" sz="2400" dirty="0" smtClean="0"/>
              <a:t>。</a:t>
            </a:r>
            <a:endParaRPr lang="en-US" altLang="zh-TW" sz="2400" dirty="0" smtClean="0"/>
          </a:p>
          <a:p>
            <a:pPr marL="0" indent="0">
              <a:buNone/>
            </a:pPr>
            <a:endParaRPr lang="en-US" altLang="zh-TW" sz="2400" dirty="0"/>
          </a:p>
          <a:p>
            <a:r>
              <a:rPr lang="zh-TW" altLang="en-US" sz="2400" dirty="0"/>
              <a:t>第</a:t>
            </a:r>
            <a:r>
              <a:rPr lang="en-US" altLang="zh-TW" sz="2400" b="1" dirty="0"/>
              <a:t>2 </a:t>
            </a:r>
            <a:r>
              <a:rPr lang="zh-TW" altLang="en-US" sz="2400" dirty="0"/>
              <a:t>條－</a:t>
            </a:r>
            <a:r>
              <a:rPr lang="zh-TW" altLang="en-US" sz="2400" b="1" dirty="0"/>
              <a:t>限制</a:t>
            </a:r>
            <a:r>
              <a:rPr lang="zh-TW" altLang="en-US" sz="2400" dirty="0" smtClean="0"/>
              <a:t>。</a:t>
            </a:r>
            <a:r>
              <a:rPr lang="zh-TW" altLang="zh-TW" sz="2400" dirty="0"/>
              <a:t>某一職業分類本社如已有</a:t>
            </a:r>
            <a:r>
              <a:rPr lang="en-US" altLang="zh-TW" sz="2400" dirty="0"/>
              <a:t>5 </a:t>
            </a:r>
            <a:r>
              <a:rPr lang="zh-TW" altLang="zh-TW" sz="2400" dirty="0"/>
              <a:t>名或以上之現職社員時，不得再選舉該職業分類之人士為社員，除非本社社員人數超過</a:t>
            </a:r>
            <a:r>
              <a:rPr lang="en-US" altLang="zh-TW" sz="2400" dirty="0"/>
              <a:t>50 </a:t>
            </a:r>
            <a:r>
              <a:rPr lang="zh-TW" altLang="zh-TW" sz="2400" dirty="0"/>
              <a:t>名，在此情況下本社得選舉任何人為某一職業分類之現職社員，只要最終該職業分類之合計社員人數不得超過本社現職社員總人數百分之十。退休之社員不得列入某一職業分類之社員</a:t>
            </a:r>
          </a:p>
          <a:p>
            <a:r>
              <a:rPr lang="zh-TW" altLang="zh-TW" sz="2400"/>
              <a:t>總人數計算。轉社或前社員或國際扶輪理事會所定義之扶輪基金會前受獎人之職業分類不得阻止該社員被選為現職社員，即使本社選舉的結果暫時超過該職業分類的限制。儘管有上述限制，如社員變更職業分類，本社得在新的職業分類下繼續保持其社員資格。</a:t>
            </a:r>
          </a:p>
          <a:p>
            <a:endParaRPr lang="zh-TW" altLang="en-US" sz="2400" dirty="0"/>
          </a:p>
        </p:txBody>
      </p:sp>
    </p:spTree>
    <p:extLst>
      <p:ext uri="{BB962C8B-B14F-4D97-AF65-F5344CB8AC3E}">
        <p14:creationId xmlns:p14="http://schemas.microsoft.com/office/powerpoint/2010/main" val="3107988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2800" dirty="0"/>
              <a:t>建議扶輪社籌備過程</a:t>
            </a:r>
          </a:p>
        </p:txBody>
      </p:sp>
      <p:sp>
        <p:nvSpPr>
          <p:cNvPr id="3" name="內容版面配置區 2"/>
          <p:cNvSpPr>
            <a:spLocks noGrp="1"/>
          </p:cNvSpPr>
          <p:nvPr>
            <p:ph sz="quarter" idx="1"/>
          </p:nvPr>
        </p:nvSpPr>
        <p:spPr/>
        <p:txBody>
          <a:bodyPr>
            <a:normAutofit fontScale="92500" lnSpcReduction="10000"/>
          </a:bodyPr>
          <a:lstStyle/>
          <a:p>
            <a:r>
              <a:rPr lang="zh-TW" altLang="en-US" dirty="0"/>
              <a:t>理事會通過輔導新社 </a:t>
            </a:r>
            <a:endParaRPr lang="en-US" altLang="zh-TW" dirty="0" smtClean="0"/>
          </a:p>
          <a:p>
            <a:r>
              <a:rPr lang="zh-TW" altLang="en-US" dirty="0" smtClean="0"/>
              <a:t>召開</a:t>
            </a:r>
            <a:r>
              <a:rPr lang="zh-TW" altLang="en-US" dirty="0"/>
              <a:t>輔導新社</a:t>
            </a:r>
            <a:r>
              <a:rPr lang="zh-TW" altLang="en-US" dirty="0" smtClean="0"/>
              <a:t>籌備會</a:t>
            </a:r>
            <a:endParaRPr lang="zh-TW" altLang="en-US" dirty="0"/>
          </a:p>
          <a:p>
            <a:r>
              <a:rPr lang="zh-TW" altLang="en-US" dirty="0"/>
              <a:t>察看新社</a:t>
            </a:r>
            <a:r>
              <a:rPr lang="zh-TW" altLang="en-US" dirty="0" smtClean="0"/>
              <a:t>場地</a:t>
            </a:r>
            <a:endParaRPr lang="zh-TW" altLang="en-US" dirty="0"/>
          </a:p>
          <a:p>
            <a:r>
              <a:rPr lang="zh-TW" altLang="en-US" dirty="0"/>
              <a:t>發函總監辦事處、地區擴展主委、助理總監本社籌組新社函</a:t>
            </a:r>
          </a:p>
          <a:p>
            <a:r>
              <a:rPr lang="zh-TW" altLang="en-US" dirty="0"/>
              <a:t>發函輔導社社友推薦新社友人選</a:t>
            </a:r>
          </a:p>
          <a:p>
            <a:r>
              <a:rPr lang="zh-TW" altLang="en-US" dirty="0"/>
              <a:t>理事會通過撥結餘款○萬元于</a:t>
            </a:r>
            <a:r>
              <a:rPr lang="zh-TW" altLang="en-US" dirty="0" smtClean="0"/>
              <a:t>新社</a:t>
            </a:r>
            <a:endParaRPr lang="zh-TW" altLang="en-US" dirty="0"/>
          </a:p>
          <a:p>
            <a:r>
              <a:rPr lang="zh-TW" altLang="en-US" dirty="0"/>
              <a:t>輔導新社秘書處察看場地 </a:t>
            </a:r>
          </a:p>
          <a:p>
            <a:r>
              <a:rPr lang="zh-TW" altLang="en-US" dirty="0"/>
              <a:t>登報</a:t>
            </a:r>
            <a:r>
              <a:rPr lang="en-US" altLang="zh-TW" dirty="0"/>
              <a:t>—</a:t>
            </a:r>
            <a:r>
              <a:rPr lang="zh-TW" altLang="en-US" dirty="0"/>
              <a:t>招募新社友 </a:t>
            </a:r>
          </a:p>
          <a:p>
            <a:r>
              <a:rPr lang="zh-TW" altLang="en-US" dirty="0"/>
              <a:t>第一次發函輔導委員</a:t>
            </a:r>
          </a:p>
          <a:p>
            <a:r>
              <a:rPr lang="zh-TW" altLang="en-US" dirty="0"/>
              <a:t>發函國際扶輪中華民國總會，函請發予證明書</a:t>
            </a:r>
          </a:p>
        </p:txBody>
      </p:sp>
    </p:spTree>
    <p:extLst>
      <p:ext uri="{BB962C8B-B14F-4D97-AF65-F5344CB8AC3E}">
        <p14:creationId xmlns:p14="http://schemas.microsoft.com/office/powerpoint/2010/main" val="18589764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新社第一次籌備會議</a:t>
            </a:r>
          </a:p>
        </p:txBody>
      </p:sp>
      <p:sp>
        <p:nvSpPr>
          <p:cNvPr id="3" name="內容版面配置區 2"/>
          <p:cNvSpPr>
            <a:spLocks noGrp="1"/>
          </p:cNvSpPr>
          <p:nvPr>
            <p:ph sz="quarter" idx="1"/>
          </p:nvPr>
        </p:nvSpPr>
        <p:spPr/>
        <p:txBody>
          <a:bodyPr/>
          <a:lstStyle/>
          <a:p>
            <a:r>
              <a:rPr lang="zh-TW" altLang="en-US" dirty="0"/>
              <a:t>準備 </a:t>
            </a:r>
            <a:r>
              <a:rPr lang="en-US" altLang="zh-TW" dirty="0"/>
              <a:t>Main Table</a:t>
            </a:r>
            <a:r>
              <a:rPr lang="zh-TW" altLang="en-US" dirty="0"/>
              <a:t>、扶輪旗、口號旗、籌備</a:t>
            </a:r>
            <a:r>
              <a:rPr lang="zh-TW" altLang="en-US" dirty="0" smtClean="0"/>
              <a:t>會員名牌、簽到本、演講資料</a:t>
            </a:r>
          </a:p>
          <a:p>
            <a:r>
              <a:rPr lang="zh-TW" altLang="en-US" dirty="0" smtClean="0"/>
              <a:t>會</a:t>
            </a:r>
            <a:r>
              <a:rPr lang="zh-TW" altLang="en-US" dirty="0"/>
              <a:t>後 </a:t>
            </a:r>
            <a:r>
              <a:rPr lang="en-US" altLang="zh-TW" dirty="0"/>
              <a:t>Fax </a:t>
            </a:r>
            <a:r>
              <a:rPr lang="zh-TW" altLang="en-US" dirty="0"/>
              <a:t>新社第二次籌備會議</a:t>
            </a:r>
            <a:r>
              <a:rPr lang="zh-TW" altLang="en-US" dirty="0" smtClean="0"/>
              <a:t>通知</a:t>
            </a:r>
            <a:endParaRPr lang="en-US" altLang="zh-TW" dirty="0" smtClean="0"/>
          </a:p>
          <a:p>
            <a:endParaRPr lang="en-US" altLang="zh-TW" dirty="0"/>
          </a:p>
          <a:p>
            <a:r>
              <a:rPr lang="zh-TW" altLang="en-US" dirty="0" smtClean="0"/>
              <a:t>發</a:t>
            </a:r>
            <a:r>
              <a:rPr lang="zh-TW" altLang="en-US" dirty="0"/>
              <a:t>函區域 </a:t>
            </a:r>
            <a:r>
              <a:rPr lang="en-US" altLang="zh-TW" dirty="0"/>
              <a:t>Territory </a:t>
            </a:r>
            <a:r>
              <a:rPr lang="zh-TW" altLang="en-US" dirty="0"/>
              <a:t>共享</a:t>
            </a:r>
            <a:r>
              <a:rPr lang="en-US" altLang="zh-TW" dirty="0"/>
              <a:t>(</a:t>
            </a:r>
            <a:r>
              <a:rPr lang="zh-TW" altLang="en-US" dirty="0"/>
              <a:t>中、英文</a:t>
            </a:r>
            <a:r>
              <a:rPr lang="en-US" altLang="zh-TW" dirty="0"/>
              <a:t>)—2001 </a:t>
            </a:r>
            <a:r>
              <a:rPr lang="zh-TW" altLang="en-US" dirty="0"/>
              <a:t>年立法會議業已取消</a:t>
            </a:r>
          </a:p>
        </p:txBody>
      </p:sp>
    </p:spTree>
    <p:extLst>
      <p:ext uri="{BB962C8B-B14F-4D97-AF65-F5344CB8AC3E}">
        <p14:creationId xmlns:p14="http://schemas.microsoft.com/office/powerpoint/2010/main" val="2519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新社第二次籌備會議</a:t>
            </a:r>
          </a:p>
        </p:txBody>
      </p:sp>
      <p:sp>
        <p:nvSpPr>
          <p:cNvPr id="3" name="內容版面配置區 2"/>
          <p:cNvSpPr>
            <a:spLocks noGrp="1"/>
          </p:cNvSpPr>
          <p:nvPr>
            <p:ph sz="quarter" idx="1"/>
          </p:nvPr>
        </p:nvSpPr>
        <p:spPr>
          <a:xfrm>
            <a:off x="914400" y="1447800"/>
            <a:ext cx="7772400" cy="1549152"/>
          </a:xfrm>
        </p:spPr>
        <p:txBody>
          <a:bodyPr/>
          <a:lstStyle/>
          <a:p>
            <a:r>
              <a:rPr lang="zh-TW" altLang="en-US" dirty="0" smtClean="0"/>
              <a:t>寄入社調查表</a:t>
            </a:r>
          </a:p>
          <a:p>
            <a:r>
              <a:rPr lang="zh-TW" altLang="en-US" dirty="0" smtClean="0"/>
              <a:t>會後寄新社第三次籌備會議通知</a:t>
            </a:r>
            <a:r>
              <a:rPr lang="en-US" altLang="zh-TW" dirty="0" smtClean="0"/>
              <a:t>(</a:t>
            </a:r>
            <a:r>
              <a:rPr lang="zh-TW" altLang="en-US" dirty="0" smtClean="0"/>
              <a:t>函內容附第一次籌備會議內容及回郵信封乙個</a:t>
            </a:r>
            <a:r>
              <a:rPr lang="en-US" altLang="zh-TW" dirty="0" smtClean="0"/>
              <a:t>)</a:t>
            </a:r>
            <a:endParaRPr lang="zh-TW" altLang="en-US" dirty="0"/>
          </a:p>
        </p:txBody>
      </p:sp>
      <p:sp>
        <p:nvSpPr>
          <p:cNvPr id="4" name="矩形 3"/>
          <p:cNvSpPr/>
          <p:nvPr/>
        </p:nvSpPr>
        <p:spPr>
          <a:xfrm>
            <a:off x="971600" y="3132257"/>
            <a:ext cx="6131282" cy="584775"/>
          </a:xfrm>
          <a:prstGeom prst="rect">
            <a:avLst/>
          </a:prstGeom>
        </p:spPr>
        <p:txBody>
          <a:bodyPr wrap="square">
            <a:spAutoFit/>
          </a:bodyPr>
          <a:lstStyle/>
          <a:p>
            <a:r>
              <a:rPr lang="zh-TW" altLang="en-US" sz="3200" dirty="0" smtClean="0">
                <a:latin typeface="+mj-ea"/>
                <a:ea typeface="+mj-ea"/>
              </a:rPr>
              <a:t>新社第</a:t>
            </a:r>
            <a:r>
              <a:rPr lang="zh-TW" altLang="en-US" sz="3200" dirty="0">
                <a:latin typeface="+mj-ea"/>
                <a:ea typeface="+mj-ea"/>
              </a:rPr>
              <a:t>三</a:t>
            </a:r>
            <a:r>
              <a:rPr lang="zh-TW" altLang="en-US" sz="3200" dirty="0" smtClean="0">
                <a:latin typeface="+mj-ea"/>
                <a:ea typeface="+mj-ea"/>
              </a:rPr>
              <a:t>次籌備會議</a:t>
            </a:r>
            <a:endParaRPr lang="zh-TW" altLang="en-US" sz="3200" dirty="0">
              <a:latin typeface="+mj-ea"/>
              <a:ea typeface="+mj-ea"/>
            </a:endParaRPr>
          </a:p>
        </p:txBody>
      </p:sp>
      <p:sp>
        <p:nvSpPr>
          <p:cNvPr id="5" name="內容版面配置區 2"/>
          <p:cNvSpPr txBox="1">
            <a:spLocks/>
          </p:cNvSpPr>
          <p:nvPr/>
        </p:nvSpPr>
        <p:spPr>
          <a:xfrm>
            <a:off x="971600" y="3717032"/>
            <a:ext cx="7772400" cy="1549152"/>
          </a:xfrm>
          <a:prstGeom prst="rect">
            <a:avLst/>
          </a:prstGeom>
        </p:spPr>
        <p:txBody>
          <a:bodyPr vert="horz">
            <a:normAutofit fontScale="85000" lnSpcReduction="20000"/>
          </a:bodyPr>
          <a:lst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a:lstStyle>
          <a:p>
            <a:pPr>
              <a:lnSpc>
                <a:spcPct val="120000"/>
              </a:lnSpc>
              <a:spcBef>
                <a:spcPts val="0"/>
              </a:spcBef>
            </a:pPr>
            <a:r>
              <a:rPr lang="zh-TW" altLang="en-US" dirty="0"/>
              <a:t>準備市政府發起人資料</a:t>
            </a:r>
            <a:r>
              <a:rPr lang="en-US" altLang="zh-TW" dirty="0"/>
              <a:t>(</a:t>
            </a:r>
            <a:r>
              <a:rPr lang="zh-TW" altLang="en-US" dirty="0"/>
              <a:t>現場收 </a:t>
            </a:r>
            <a:r>
              <a:rPr lang="en-US" altLang="zh-TW" dirty="0"/>
              <a:t>1.</a:t>
            </a:r>
            <a:r>
              <a:rPr lang="zh-TW" altLang="en-US" dirty="0"/>
              <a:t>入社調查表 </a:t>
            </a:r>
            <a:r>
              <a:rPr lang="en-US" altLang="zh-TW" dirty="0"/>
              <a:t>2.</a:t>
            </a:r>
            <a:r>
              <a:rPr lang="zh-TW" altLang="en-US" dirty="0"/>
              <a:t>相片</a:t>
            </a:r>
            <a:r>
              <a:rPr lang="en-US" altLang="zh-TW" dirty="0"/>
              <a:t>,</a:t>
            </a:r>
            <a:r>
              <a:rPr lang="zh-TW" altLang="en-US" dirty="0"/>
              <a:t>個人及寶眷大頭照</a:t>
            </a:r>
          </a:p>
          <a:p>
            <a:pPr>
              <a:lnSpc>
                <a:spcPct val="120000"/>
              </a:lnSpc>
              <a:spcBef>
                <a:spcPts val="0"/>
              </a:spcBef>
            </a:pPr>
            <a:r>
              <a:rPr lang="en-US" altLang="zh-TW" dirty="0"/>
              <a:t>3.</a:t>
            </a:r>
            <a:r>
              <a:rPr lang="zh-TW" altLang="en-US" dirty="0"/>
              <a:t>身份證影印本 </a:t>
            </a:r>
            <a:r>
              <a:rPr lang="en-US" altLang="zh-TW" dirty="0"/>
              <a:t>4.</a:t>
            </a:r>
            <a:r>
              <a:rPr lang="zh-TW" altLang="en-US" dirty="0"/>
              <a:t>設簎台北市印章 </a:t>
            </a:r>
            <a:r>
              <a:rPr lang="en-US" altLang="zh-TW" dirty="0"/>
              <a:t>30 </a:t>
            </a:r>
            <a:r>
              <a:rPr lang="zh-TW" altLang="en-US" dirty="0"/>
              <a:t>枚</a:t>
            </a:r>
            <a:r>
              <a:rPr lang="en-US" altLang="zh-TW" dirty="0"/>
              <a:t>)</a:t>
            </a:r>
          </a:p>
          <a:p>
            <a:pPr>
              <a:lnSpc>
                <a:spcPct val="120000"/>
              </a:lnSpc>
              <a:spcBef>
                <a:spcPts val="0"/>
              </a:spcBef>
            </a:pPr>
            <a:r>
              <a:rPr lang="en-US" altLang="zh-TW" dirty="0"/>
              <a:t>※</a:t>
            </a:r>
            <a:r>
              <a:rPr lang="zh-TW" altLang="en-US" dirty="0"/>
              <a:t>會後 </a:t>
            </a:r>
            <a:r>
              <a:rPr lang="en-US" altLang="zh-TW" dirty="0"/>
              <a:t>Fax </a:t>
            </a:r>
            <a:r>
              <a:rPr lang="zh-TW" altLang="en-US" dirty="0"/>
              <a:t>新社第四次籌備會議通知</a:t>
            </a:r>
          </a:p>
        </p:txBody>
      </p:sp>
    </p:spTree>
    <p:extLst>
      <p:ext uri="{BB962C8B-B14F-4D97-AF65-F5344CB8AC3E}">
        <p14:creationId xmlns:p14="http://schemas.microsoft.com/office/powerpoint/2010/main" val="15691826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sz="quarter" idx="1"/>
          </p:nvPr>
        </p:nvSpPr>
        <p:spPr>
          <a:xfrm>
            <a:off x="914400" y="1447800"/>
            <a:ext cx="7772400" cy="2413248"/>
          </a:xfrm>
        </p:spPr>
        <p:txBody>
          <a:bodyPr/>
          <a:lstStyle/>
          <a:p>
            <a:r>
              <a:rPr lang="zh-TW" altLang="en-US" dirty="0"/>
              <a:t>繼續收集市政府發起人資料</a:t>
            </a:r>
          </a:p>
          <a:p>
            <a:r>
              <a:rPr lang="zh-TW" altLang="en-US" dirty="0" smtClean="0"/>
              <a:t>會</a:t>
            </a:r>
            <a:r>
              <a:rPr lang="zh-TW" altLang="en-US" dirty="0"/>
              <a:t>後 </a:t>
            </a:r>
            <a:r>
              <a:rPr lang="en-US" altLang="zh-TW" dirty="0"/>
              <a:t>Fax </a:t>
            </a:r>
            <a:r>
              <a:rPr lang="zh-TW" altLang="en-US" dirty="0"/>
              <a:t>新社第五次籌備會議通知</a:t>
            </a:r>
          </a:p>
          <a:p>
            <a:r>
              <a:rPr lang="zh-TW" altLang="en-US" dirty="0" smtClean="0"/>
              <a:t>會</a:t>
            </a:r>
            <a:r>
              <a:rPr lang="zh-TW" altLang="en-US" dirty="0"/>
              <a:t>後召開新社形象設計</a:t>
            </a:r>
            <a:r>
              <a:rPr lang="en-US" altLang="zh-TW" dirty="0"/>
              <a:t>(</a:t>
            </a:r>
            <a:r>
              <a:rPr lang="zh-TW" altLang="en-US" dirty="0"/>
              <a:t>準備社刊、社旗、大小信封、名牌</a:t>
            </a:r>
            <a:r>
              <a:rPr lang="en-US" altLang="zh-TW" dirty="0"/>
              <a:t>)</a:t>
            </a:r>
          </a:p>
          <a:p>
            <a:r>
              <a:rPr lang="en-US" altLang="zh-TW" dirty="0" smtClean="0"/>
              <a:t> </a:t>
            </a:r>
            <a:r>
              <a:rPr lang="zh-TW" altLang="en-US" dirty="0"/>
              <a:t>召開第一次新社形象設計會議</a:t>
            </a:r>
          </a:p>
        </p:txBody>
      </p:sp>
      <p:sp>
        <p:nvSpPr>
          <p:cNvPr id="4" name="標題 3"/>
          <p:cNvSpPr>
            <a:spLocks noGrp="1"/>
          </p:cNvSpPr>
          <p:nvPr>
            <p:ph type="title"/>
          </p:nvPr>
        </p:nvSpPr>
        <p:spPr>
          <a:xfrm>
            <a:off x="914400" y="786696"/>
            <a:ext cx="7772400" cy="630942"/>
          </a:xfrm>
          <a:prstGeom prst="rect">
            <a:avLst/>
          </a:prstGeom>
        </p:spPr>
        <p:txBody>
          <a:bodyPr wrap="square">
            <a:spAutoFit/>
          </a:bodyPr>
          <a:lstStyle/>
          <a:p>
            <a:r>
              <a:rPr lang="zh-TW" altLang="en-US" sz="3200" dirty="0" smtClean="0">
                <a:latin typeface="+mj-ea"/>
                <a:ea typeface="+mj-ea"/>
              </a:rPr>
              <a:t>新社第四次籌備會議</a:t>
            </a:r>
            <a:endParaRPr lang="zh-TW" altLang="en-US" sz="3200" dirty="0">
              <a:latin typeface="+mj-ea"/>
              <a:ea typeface="+mj-ea"/>
            </a:endParaRPr>
          </a:p>
        </p:txBody>
      </p:sp>
      <p:sp>
        <p:nvSpPr>
          <p:cNvPr id="7" name="矩形 6"/>
          <p:cNvSpPr/>
          <p:nvPr/>
        </p:nvSpPr>
        <p:spPr>
          <a:xfrm>
            <a:off x="936104" y="4365104"/>
            <a:ext cx="4572000" cy="830997"/>
          </a:xfrm>
          <a:prstGeom prst="rect">
            <a:avLst/>
          </a:prstGeom>
        </p:spPr>
        <p:txBody>
          <a:bodyPr>
            <a:spAutoFit/>
          </a:bodyPr>
          <a:lstStyle/>
          <a:p>
            <a:r>
              <a:rPr lang="zh-TW" altLang="en-US" sz="2400" dirty="0" smtClean="0"/>
              <a:t>製作三角職務牌 製程 </a:t>
            </a:r>
            <a:r>
              <a:rPr lang="en-US" altLang="zh-TW" sz="2400" dirty="0" smtClean="0">
                <a:latin typeface="Arial" panose="020B0604020202020204" pitchFamily="34" charset="0"/>
                <a:cs typeface="Arial" panose="020B0604020202020204" pitchFamily="34" charset="0"/>
              </a:rPr>
              <a:t>14 </a:t>
            </a:r>
            <a:r>
              <a:rPr lang="zh-TW" altLang="en-US" sz="2400" dirty="0" smtClean="0"/>
              <a:t>天</a:t>
            </a:r>
          </a:p>
          <a:p>
            <a:r>
              <a:rPr lang="en-US" altLang="zh-TW" sz="2400" dirty="0" smtClean="0"/>
              <a:t>※</a:t>
            </a:r>
            <a:r>
              <a:rPr lang="zh-TW" altLang="en-US" sz="2400" dirty="0" smtClean="0"/>
              <a:t>形象造形設計初稿完成</a:t>
            </a:r>
            <a:endParaRPr lang="zh-TW" altLang="en-US" sz="2400" dirty="0"/>
          </a:p>
        </p:txBody>
      </p:sp>
    </p:spTree>
    <p:extLst>
      <p:ext uri="{BB962C8B-B14F-4D97-AF65-F5344CB8AC3E}">
        <p14:creationId xmlns:p14="http://schemas.microsoft.com/office/powerpoint/2010/main" val="1202847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t>新社</a:t>
            </a:r>
            <a:r>
              <a:rPr lang="zh-TW" altLang="en-US" dirty="0" smtClean="0"/>
              <a:t>第五次</a:t>
            </a:r>
            <a:r>
              <a:rPr lang="zh-TW" altLang="en-US" dirty="0"/>
              <a:t>籌備會議</a:t>
            </a:r>
          </a:p>
        </p:txBody>
      </p:sp>
      <p:sp>
        <p:nvSpPr>
          <p:cNvPr id="3" name="內容版面配置區 2"/>
          <p:cNvSpPr>
            <a:spLocks noGrp="1"/>
          </p:cNvSpPr>
          <p:nvPr>
            <p:ph sz="quarter" idx="1"/>
          </p:nvPr>
        </p:nvSpPr>
        <p:spPr>
          <a:xfrm>
            <a:off x="914400" y="1447800"/>
            <a:ext cx="7772400" cy="2989312"/>
          </a:xfrm>
        </p:spPr>
        <p:txBody>
          <a:bodyPr>
            <a:normAutofit/>
          </a:bodyPr>
          <a:lstStyle/>
          <a:p>
            <a:r>
              <a:rPr lang="zh-TW" altLang="en-US" sz="2400" dirty="0" smtClean="0"/>
              <a:t>會</a:t>
            </a:r>
            <a:r>
              <a:rPr lang="zh-TW" altLang="en-US" sz="2400" dirty="0"/>
              <a:t>後召開第二次新社輔導委員會議</a:t>
            </a:r>
          </a:p>
          <a:p>
            <a:r>
              <a:rPr lang="zh-TW" altLang="en-US" sz="2400" dirty="0" smtClean="0"/>
              <a:t>準備</a:t>
            </a:r>
            <a:r>
              <a:rPr lang="zh-TW" altLang="en-US" sz="2400" dirty="0"/>
              <a:t>新社章程細則及創社社員正確名單</a:t>
            </a:r>
          </a:p>
          <a:p>
            <a:r>
              <a:rPr lang="zh-TW" altLang="en-US" sz="2400" dirty="0" smtClean="0"/>
              <a:t>發</a:t>
            </a:r>
            <a:r>
              <a:rPr lang="zh-TW" altLang="en-US" sz="2400" dirty="0"/>
              <a:t>函台北市政府發起人名冊</a:t>
            </a:r>
            <a:r>
              <a:rPr lang="en-US" altLang="zh-TW" sz="2400" dirty="0"/>
              <a:t>;</a:t>
            </a:r>
            <a:r>
              <a:rPr lang="zh-TW" altLang="en-US" sz="2400" dirty="0"/>
              <a:t>並函告臨時社第一次會議</a:t>
            </a:r>
            <a:r>
              <a:rPr lang="en-US" altLang="zh-TW" sz="2400" dirty="0"/>
              <a:t>(</a:t>
            </a:r>
            <a:r>
              <a:rPr lang="zh-TW" altLang="en-US" sz="2400" dirty="0"/>
              <a:t>附上○○報招募新社友</a:t>
            </a:r>
            <a:r>
              <a:rPr lang="en-US" altLang="zh-TW" sz="2400" dirty="0"/>
              <a:t>)</a:t>
            </a:r>
          </a:p>
          <a:p>
            <a:r>
              <a:rPr lang="zh-TW" altLang="en-US" sz="2400" dirty="0" smtClean="0"/>
              <a:t>函告 </a:t>
            </a:r>
            <a:r>
              <a:rPr lang="en-US" altLang="zh-TW" sz="2400" dirty="0"/>
              <a:t>DG</a:t>
            </a:r>
            <a:r>
              <a:rPr lang="zh-TW" altLang="en-US" sz="2400" dirty="0"/>
              <a:t>、擴展主委、助理總監本社將舉行臨時社第一次會議</a:t>
            </a:r>
          </a:p>
          <a:p>
            <a:r>
              <a:rPr lang="en-US" altLang="zh-TW" sz="2400" dirty="0" smtClean="0"/>
              <a:t>COPY </a:t>
            </a:r>
            <a:r>
              <a:rPr lang="zh-TW" altLang="en-US" sz="2400" dirty="0"/>
              <a:t>章程細則</a:t>
            </a:r>
          </a:p>
        </p:txBody>
      </p:sp>
      <p:sp>
        <p:nvSpPr>
          <p:cNvPr id="4" name="矩形 3"/>
          <p:cNvSpPr/>
          <p:nvPr/>
        </p:nvSpPr>
        <p:spPr>
          <a:xfrm>
            <a:off x="995935" y="4941168"/>
            <a:ext cx="6840760" cy="830997"/>
          </a:xfrm>
          <a:prstGeom prst="rect">
            <a:avLst/>
          </a:prstGeom>
        </p:spPr>
        <p:txBody>
          <a:bodyPr wrap="square">
            <a:spAutoFit/>
          </a:bodyPr>
          <a:lstStyle/>
          <a:p>
            <a:r>
              <a:rPr lang="zh-TW" altLang="en-US" sz="2400" dirty="0" smtClean="0"/>
              <a:t>扶輪章程及細則</a:t>
            </a:r>
          </a:p>
          <a:p>
            <a:r>
              <a:rPr lang="zh-TW" altLang="en-US" sz="2400" dirty="0" smtClean="0"/>
              <a:t>決定理事人數、章程細則內容、審核創社社員</a:t>
            </a:r>
            <a:endParaRPr lang="en-US" altLang="zh-TW" sz="2400" dirty="0" smtClean="0"/>
          </a:p>
        </p:txBody>
      </p:sp>
    </p:spTree>
    <p:extLst>
      <p:ext uri="{BB962C8B-B14F-4D97-AF65-F5344CB8AC3E}">
        <p14:creationId xmlns:p14="http://schemas.microsoft.com/office/powerpoint/2010/main" val="500331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936103" y="260648"/>
            <a:ext cx="7772400" cy="1143000"/>
          </a:xfrm>
        </p:spPr>
        <p:txBody>
          <a:bodyPr>
            <a:normAutofit/>
          </a:bodyPr>
          <a:lstStyle/>
          <a:p>
            <a:r>
              <a:rPr lang="zh-TW" altLang="en-US" sz="3200" dirty="0"/>
              <a:t>臨時社第一次會議</a:t>
            </a:r>
          </a:p>
        </p:txBody>
      </p:sp>
      <p:sp>
        <p:nvSpPr>
          <p:cNvPr id="3" name="內容版面配置區 2"/>
          <p:cNvSpPr>
            <a:spLocks noGrp="1"/>
          </p:cNvSpPr>
          <p:nvPr>
            <p:ph sz="quarter" idx="1"/>
          </p:nvPr>
        </p:nvSpPr>
        <p:spPr>
          <a:xfrm>
            <a:off x="936104" y="1412229"/>
            <a:ext cx="7772400" cy="1693606"/>
          </a:xfrm>
        </p:spPr>
        <p:txBody>
          <a:bodyPr>
            <a:normAutofit/>
          </a:bodyPr>
          <a:lstStyle/>
          <a:p>
            <a:r>
              <a:rPr lang="zh-TW" altLang="en-US" sz="2400" dirty="0" smtClean="0"/>
              <a:t>會</a:t>
            </a:r>
            <a:r>
              <a:rPr lang="zh-TW" altLang="en-US" sz="2400" dirty="0"/>
              <a:t>後召開第三次輔導委員會議</a:t>
            </a:r>
          </a:p>
          <a:p>
            <a:r>
              <a:rPr lang="zh-TW" altLang="en-US" sz="2400" dirty="0" smtClean="0"/>
              <a:t>會</a:t>
            </a:r>
            <a:r>
              <a:rPr lang="zh-TW" altLang="en-US" sz="2400" dirty="0"/>
              <a:t>後召開新社形象設計委員會</a:t>
            </a:r>
          </a:p>
          <a:p>
            <a:r>
              <a:rPr lang="zh-TW" altLang="en-US" sz="2400" dirty="0" smtClean="0"/>
              <a:t>發</a:t>
            </a:r>
            <a:r>
              <a:rPr lang="zh-TW" altLang="en-US" sz="2400" dirty="0"/>
              <a:t>函市攻府臨時社第二次會議暨會員大會</a:t>
            </a:r>
          </a:p>
        </p:txBody>
      </p:sp>
      <p:sp>
        <p:nvSpPr>
          <p:cNvPr id="4" name="矩形 3"/>
          <p:cNvSpPr/>
          <p:nvPr/>
        </p:nvSpPr>
        <p:spPr>
          <a:xfrm>
            <a:off x="936103" y="3105835"/>
            <a:ext cx="7544219" cy="461665"/>
          </a:xfrm>
          <a:prstGeom prst="rect">
            <a:avLst/>
          </a:prstGeom>
        </p:spPr>
        <p:txBody>
          <a:bodyPr wrap="square">
            <a:spAutoFit/>
          </a:bodyPr>
          <a:lstStyle/>
          <a:p>
            <a:r>
              <a:rPr lang="zh-TW" altLang="en-US" sz="2400" dirty="0"/>
              <a:t>○○以前發函市政府－</a:t>
            </a:r>
            <a:r>
              <a:rPr lang="zh-TW" altLang="en-US" sz="2400" dirty="0" smtClean="0"/>
              <a:t>發起人名冊</a:t>
            </a:r>
            <a:r>
              <a:rPr lang="en-US" altLang="zh-TW" sz="2400" dirty="0"/>
              <a:t>(</a:t>
            </a:r>
            <a:r>
              <a:rPr lang="zh-TW" altLang="en-US" sz="2400" dirty="0"/>
              <a:t>年滿 </a:t>
            </a:r>
            <a:r>
              <a:rPr lang="en-US" altLang="zh-TW" sz="2400" dirty="0"/>
              <a:t>20 </a:t>
            </a:r>
            <a:r>
              <a:rPr lang="zh-TW" altLang="en-US" sz="2400" dirty="0"/>
              <a:t>歲</a:t>
            </a:r>
            <a:r>
              <a:rPr lang="en-US" altLang="zh-TW" sz="2400" dirty="0"/>
              <a:t>;30 </a:t>
            </a:r>
            <a:r>
              <a:rPr lang="zh-TW" altLang="en-US" sz="2400" dirty="0"/>
              <a:t>人</a:t>
            </a:r>
            <a:r>
              <a:rPr lang="zh-TW" altLang="en-US" sz="2400" dirty="0" smtClean="0"/>
              <a:t>以上</a:t>
            </a:r>
            <a:r>
              <a:rPr lang="en-US" altLang="zh-TW" sz="2400" dirty="0" smtClean="0"/>
              <a:t>)</a:t>
            </a:r>
            <a:endParaRPr lang="zh-TW" altLang="en-US" sz="2400" dirty="0"/>
          </a:p>
        </p:txBody>
      </p:sp>
      <p:sp>
        <p:nvSpPr>
          <p:cNvPr id="5" name="標題 1"/>
          <p:cNvSpPr txBox="1">
            <a:spLocks/>
          </p:cNvSpPr>
          <p:nvPr/>
        </p:nvSpPr>
        <p:spPr>
          <a:xfrm>
            <a:off x="976064" y="3438128"/>
            <a:ext cx="7772400" cy="11430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zh-TW" altLang="en-US" sz="3200" dirty="0" smtClean="0"/>
              <a:t>臨時社第二次會議</a:t>
            </a:r>
            <a:endParaRPr lang="zh-TW" altLang="en-US" sz="3200" dirty="0"/>
          </a:p>
        </p:txBody>
      </p:sp>
      <p:sp>
        <p:nvSpPr>
          <p:cNvPr id="6" name="矩形 5"/>
          <p:cNvSpPr/>
          <p:nvPr/>
        </p:nvSpPr>
        <p:spPr>
          <a:xfrm>
            <a:off x="1043608" y="4623519"/>
            <a:ext cx="4493538" cy="461665"/>
          </a:xfrm>
          <a:prstGeom prst="rect">
            <a:avLst/>
          </a:prstGeom>
        </p:spPr>
        <p:txBody>
          <a:bodyPr wrap="none">
            <a:spAutoFit/>
          </a:bodyPr>
          <a:lstStyle/>
          <a:p>
            <a:r>
              <a:rPr lang="zh-TW" altLang="en-US" sz="2400" dirty="0" smtClean="0"/>
              <a:t>通過章程、細則並舉行會員大會</a:t>
            </a:r>
            <a:endParaRPr lang="zh-TW" altLang="en-US" sz="2400" dirty="0"/>
          </a:p>
        </p:txBody>
      </p:sp>
      <p:sp>
        <p:nvSpPr>
          <p:cNvPr id="7" name="矩形 6"/>
          <p:cNvSpPr/>
          <p:nvPr/>
        </p:nvSpPr>
        <p:spPr>
          <a:xfrm>
            <a:off x="1043608" y="5068303"/>
            <a:ext cx="7436714" cy="830997"/>
          </a:xfrm>
          <a:prstGeom prst="rect">
            <a:avLst/>
          </a:prstGeom>
        </p:spPr>
        <p:txBody>
          <a:bodyPr wrap="square">
            <a:spAutoFit/>
          </a:bodyPr>
          <a:lstStyle/>
          <a:p>
            <a:r>
              <a:rPr lang="zh-TW" altLang="en-US" sz="2400" dirty="0"/>
              <a:t>本星期內召開第一次臨時</a:t>
            </a:r>
            <a:r>
              <a:rPr lang="zh-TW" altLang="en-US" sz="2400" dirty="0" smtClean="0"/>
              <a:t>理事會新社 </a:t>
            </a:r>
            <a:r>
              <a:rPr lang="en-US" altLang="zh-TW" sz="2400" dirty="0"/>
              <a:t>Key Man </a:t>
            </a:r>
            <a:r>
              <a:rPr lang="zh-TW" altLang="en-US" sz="2400" dirty="0"/>
              <a:t>於會議之前</a:t>
            </a:r>
            <a:r>
              <a:rPr lang="zh-TW" altLang="en-US" sz="2400" dirty="0" smtClean="0"/>
              <a:t>先行與</a:t>
            </a:r>
            <a:r>
              <a:rPr lang="zh-TW" altLang="en-US" sz="2400" dirty="0"/>
              <a:t>保母溝通人選</a:t>
            </a:r>
          </a:p>
        </p:txBody>
      </p:sp>
      <p:sp>
        <p:nvSpPr>
          <p:cNvPr id="8" name="矩形 7"/>
          <p:cNvSpPr/>
          <p:nvPr/>
        </p:nvSpPr>
        <p:spPr>
          <a:xfrm>
            <a:off x="1080119" y="5829071"/>
            <a:ext cx="7812361" cy="830997"/>
          </a:xfrm>
          <a:prstGeom prst="rect">
            <a:avLst/>
          </a:prstGeom>
        </p:spPr>
        <p:txBody>
          <a:bodyPr wrap="square">
            <a:spAutoFit/>
          </a:bodyPr>
          <a:lstStyle/>
          <a:p>
            <a:r>
              <a:rPr lang="zh-TW" altLang="en-US" sz="2400" dirty="0" smtClean="0">
                <a:latin typeface="Arial" panose="020B0604020202020204" pitchFamily="34" charset="0"/>
                <a:cs typeface="Arial" panose="020B0604020202020204" pitchFamily="34" charset="0"/>
              </a:rPr>
              <a:t>製作扶輪小社旗及名牌、扶輪活動旗、社刊封面 </a:t>
            </a:r>
            <a:r>
              <a:rPr lang="en-US" altLang="zh-TW" sz="2400" dirty="0" smtClean="0">
                <a:latin typeface="Arial" panose="020B0604020202020204" pitchFamily="34" charset="0"/>
                <a:cs typeface="Arial" panose="020B0604020202020204" pitchFamily="34" charset="0"/>
              </a:rPr>
              <a:t>6000 </a:t>
            </a:r>
            <a:r>
              <a:rPr lang="zh-TW" altLang="en-US" sz="2400" dirty="0" smtClean="0">
                <a:latin typeface="Arial" panose="020B0604020202020204" pitchFamily="34" charset="0"/>
                <a:cs typeface="Arial" panose="020B0604020202020204" pitchFamily="34" charset="0"/>
              </a:rPr>
              <a:t>張 社旗製程 </a:t>
            </a:r>
            <a:r>
              <a:rPr lang="en-US" altLang="zh-TW" sz="2400" dirty="0" smtClean="0">
                <a:latin typeface="Arial" panose="020B0604020202020204" pitchFamily="34" charset="0"/>
                <a:cs typeface="Arial" panose="020B0604020202020204" pitchFamily="34" charset="0"/>
              </a:rPr>
              <a:t>10 </a:t>
            </a:r>
            <a:r>
              <a:rPr lang="zh-TW" altLang="en-US" sz="2400" dirty="0" smtClean="0">
                <a:latin typeface="Arial" panose="020B0604020202020204" pitchFamily="34" charset="0"/>
                <a:cs typeface="Arial" panose="020B0604020202020204" pitchFamily="34" charset="0"/>
              </a:rPr>
              <a:t>天</a:t>
            </a:r>
            <a:r>
              <a:rPr lang="en-US" altLang="zh-TW" sz="2400" dirty="0" smtClean="0">
                <a:latin typeface="Arial" panose="020B0604020202020204" pitchFamily="34" charset="0"/>
                <a:cs typeface="Arial" panose="020B0604020202020204" pitchFamily="34" charset="0"/>
              </a:rPr>
              <a:t>;</a:t>
            </a:r>
            <a:r>
              <a:rPr lang="zh-TW" altLang="en-US" sz="2400" dirty="0" smtClean="0">
                <a:latin typeface="Arial" panose="020B0604020202020204" pitchFamily="34" charset="0"/>
                <a:cs typeface="Arial" panose="020B0604020202020204" pitchFamily="34" charset="0"/>
              </a:rPr>
              <a:t>名牌 </a:t>
            </a:r>
            <a:r>
              <a:rPr lang="en-US" altLang="zh-TW" sz="2400" dirty="0" smtClean="0">
                <a:latin typeface="Arial" panose="020B0604020202020204" pitchFamily="34" charset="0"/>
                <a:cs typeface="Arial" panose="020B0604020202020204" pitchFamily="34" charset="0"/>
              </a:rPr>
              <a:t>15 </a:t>
            </a:r>
            <a:r>
              <a:rPr lang="zh-TW" altLang="en-US" sz="2400" dirty="0" smtClean="0">
                <a:latin typeface="Arial" panose="020B0604020202020204" pitchFamily="34" charset="0"/>
                <a:cs typeface="Arial" panose="020B0604020202020204" pitchFamily="34" charset="0"/>
              </a:rPr>
              <a:t>天</a:t>
            </a:r>
            <a:r>
              <a:rPr lang="en-US" altLang="zh-TW" sz="2400" dirty="0" smtClean="0">
                <a:latin typeface="Arial" panose="020B0604020202020204" pitchFamily="34" charset="0"/>
                <a:cs typeface="Arial" panose="020B0604020202020204" pitchFamily="34" charset="0"/>
              </a:rPr>
              <a:t>;</a:t>
            </a:r>
            <a:r>
              <a:rPr lang="zh-TW" altLang="en-US" sz="2400" dirty="0" smtClean="0">
                <a:latin typeface="Arial" panose="020B0604020202020204" pitchFamily="34" charset="0"/>
                <a:cs typeface="Arial" panose="020B0604020202020204" pitchFamily="34" charset="0"/>
              </a:rPr>
              <a:t>扶輪旗 </a:t>
            </a:r>
            <a:r>
              <a:rPr lang="en-US" altLang="zh-TW" sz="2400" dirty="0" smtClean="0">
                <a:latin typeface="Arial" panose="020B0604020202020204" pitchFamily="34" charset="0"/>
                <a:cs typeface="Arial" panose="020B0604020202020204" pitchFamily="34" charset="0"/>
              </a:rPr>
              <a:t>7 </a:t>
            </a:r>
            <a:r>
              <a:rPr lang="zh-TW" altLang="en-US" sz="2400" dirty="0" smtClean="0">
                <a:latin typeface="Arial" panose="020B0604020202020204" pitchFamily="34" charset="0"/>
                <a:cs typeface="Arial" panose="020B0604020202020204" pitchFamily="34" charset="0"/>
              </a:rPr>
              <a:t>天</a:t>
            </a:r>
            <a:r>
              <a:rPr lang="en-US" altLang="zh-TW" sz="2400" dirty="0" smtClean="0">
                <a:latin typeface="Arial" panose="020B0604020202020204" pitchFamily="34" charset="0"/>
                <a:cs typeface="Arial" panose="020B0604020202020204" pitchFamily="34" charset="0"/>
              </a:rPr>
              <a:t>;</a:t>
            </a:r>
            <a:r>
              <a:rPr lang="zh-TW" altLang="en-US" sz="2400" dirty="0" smtClean="0">
                <a:latin typeface="Arial" panose="020B0604020202020204" pitchFamily="34" charset="0"/>
                <a:cs typeface="Arial" panose="020B0604020202020204" pitchFamily="34" charset="0"/>
              </a:rPr>
              <a:t>社刊封面 </a:t>
            </a:r>
            <a:r>
              <a:rPr lang="en-US" altLang="zh-TW" sz="2400" dirty="0" smtClean="0">
                <a:latin typeface="Arial" panose="020B0604020202020204" pitchFamily="34" charset="0"/>
                <a:cs typeface="Arial" panose="020B0604020202020204" pitchFamily="34" charset="0"/>
              </a:rPr>
              <a:t>14 </a:t>
            </a:r>
            <a:r>
              <a:rPr lang="zh-TW" altLang="en-US" sz="2400" dirty="0" smtClean="0">
                <a:latin typeface="Arial" panose="020B0604020202020204" pitchFamily="34" charset="0"/>
                <a:cs typeface="Arial" panose="020B0604020202020204" pitchFamily="34" charset="0"/>
              </a:rPr>
              <a:t>天</a:t>
            </a:r>
            <a:endParaRPr lang="zh-TW"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6150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臨時社</a:t>
            </a:r>
            <a:r>
              <a:rPr lang="zh-TW" altLang="en-US" sz="3200" dirty="0" smtClean="0"/>
              <a:t>第三次</a:t>
            </a:r>
            <a:r>
              <a:rPr lang="zh-TW" altLang="en-US" sz="3200" dirty="0"/>
              <a:t>會議</a:t>
            </a:r>
          </a:p>
        </p:txBody>
      </p:sp>
      <p:sp>
        <p:nvSpPr>
          <p:cNvPr id="3" name="內容版面配置區 2"/>
          <p:cNvSpPr>
            <a:spLocks noGrp="1"/>
          </p:cNvSpPr>
          <p:nvPr>
            <p:ph sz="quarter" idx="1"/>
          </p:nvPr>
        </p:nvSpPr>
        <p:spPr>
          <a:xfrm>
            <a:off x="914400" y="1447800"/>
            <a:ext cx="7772400" cy="685056"/>
          </a:xfrm>
        </p:spPr>
        <p:txBody>
          <a:bodyPr>
            <a:normAutofit/>
          </a:bodyPr>
          <a:lstStyle/>
          <a:p>
            <a:r>
              <a:rPr lang="zh-TW" altLang="en-US" sz="2400" dirty="0" smtClean="0"/>
              <a:t>函告 </a:t>
            </a:r>
            <a:r>
              <a:rPr lang="en-US" altLang="zh-TW" sz="2400" dirty="0"/>
              <a:t>D.G.</a:t>
            </a:r>
            <a:r>
              <a:rPr lang="zh-TW" altLang="en-US" sz="2400" dirty="0"/>
              <a:t>、助理總監本社將舉行臨時社成立</a:t>
            </a:r>
            <a:r>
              <a:rPr lang="zh-TW" altLang="en-US" sz="2400" dirty="0" smtClean="0"/>
              <a:t>大會</a:t>
            </a:r>
            <a:endParaRPr lang="zh-TW" altLang="en-US" sz="2400" dirty="0"/>
          </a:p>
        </p:txBody>
      </p:sp>
      <p:sp>
        <p:nvSpPr>
          <p:cNvPr id="4" name="標題 1"/>
          <p:cNvSpPr txBox="1">
            <a:spLocks/>
          </p:cNvSpPr>
          <p:nvPr/>
        </p:nvSpPr>
        <p:spPr>
          <a:xfrm>
            <a:off x="904056" y="1988840"/>
            <a:ext cx="7772400" cy="1143000"/>
          </a:xfrm>
          <a:prstGeom prst="rect">
            <a:avLst/>
          </a:prstGeom>
        </p:spPr>
        <p:txBody>
          <a:bodyPr bIns="91440" anchor="b" anchorCtr="0">
            <a:normAutofit/>
          </a:bodyPr>
          <a:lstStyle>
            <a:lvl1pPr algn="l" rtl="0" eaLnBrk="1" latinLnBrk="0" hangingPunct="1">
              <a:spcBef>
                <a:spcPct val="0"/>
              </a:spcBef>
              <a:buNone/>
              <a:defRPr kumimoji="0" sz="4000" kern="1200">
                <a:solidFill>
                  <a:schemeClr val="tx2"/>
                </a:solidFill>
                <a:latin typeface="+mj-lt"/>
                <a:ea typeface="+mj-ea"/>
                <a:cs typeface="+mj-cs"/>
              </a:defRPr>
            </a:lvl1pPr>
          </a:lstStyle>
          <a:p>
            <a:r>
              <a:rPr lang="zh-TW" altLang="en-US" sz="3200" dirty="0" smtClean="0"/>
              <a:t>臨時社第四次會議</a:t>
            </a:r>
            <a:r>
              <a:rPr lang="en-US" altLang="zh-TW" sz="2400" dirty="0"/>
              <a:t>(</a:t>
            </a:r>
            <a:r>
              <a:rPr lang="zh-TW" altLang="en-US" sz="2400" dirty="0"/>
              <a:t>台北○○臨時扶輪社成立典禮</a:t>
            </a:r>
            <a:r>
              <a:rPr lang="en-US" altLang="zh-TW" sz="2400" dirty="0"/>
              <a:t>)</a:t>
            </a:r>
            <a:endParaRPr lang="zh-TW" altLang="en-US" sz="2400" dirty="0"/>
          </a:p>
        </p:txBody>
      </p:sp>
      <p:sp>
        <p:nvSpPr>
          <p:cNvPr id="8" name="矩形 7"/>
          <p:cNvSpPr/>
          <p:nvPr/>
        </p:nvSpPr>
        <p:spPr>
          <a:xfrm>
            <a:off x="954360" y="3255367"/>
            <a:ext cx="6858000" cy="2308324"/>
          </a:xfrm>
          <a:prstGeom prst="rect">
            <a:avLst/>
          </a:prstGeom>
        </p:spPr>
        <p:txBody>
          <a:bodyPr wrap="square">
            <a:spAutoFit/>
          </a:bodyPr>
          <a:lstStyle/>
          <a:p>
            <a:pPr>
              <a:lnSpc>
                <a:spcPct val="150000"/>
              </a:lnSpc>
            </a:pPr>
            <a:r>
              <a:rPr lang="zh-TW" altLang="en-US" sz="2400" dirty="0"/>
              <a:t>輔導社與○○臨時扶輪社</a:t>
            </a:r>
            <a:r>
              <a:rPr lang="zh-TW" altLang="en-US" sz="2400" dirty="0" smtClean="0"/>
              <a:t>聯合例會</a:t>
            </a:r>
            <a:endParaRPr lang="en-US" altLang="zh-TW" sz="2400" dirty="0" smtClean="0"/>
          </a:p>
          <a:p>
            <a:pPr>
              <a:lnSpc>
                <a:spcPct val="150000"/>
              </a:lnSpc>
            </a:pPr>
            <a:r>
              <a:rPr lang="zh-TW" altLang="en-US" sz="2400" dirty="0"/>
              <a:t>出版第一期社刊</a:t>
            </a:r>
          </a:p>
          <a:p>
            <a:pPr>
              <a:lnSpc>
                <a:spcPct val="150000"/>
              </a:lnSpc>
            </a:pPr>
            <a:r>
              <a:rPr lang="en-US" altLang="zh-TW" sz="2400" dirty="0"/>
              <a:t>※ </a:t>
            </a:r>
            <a:r>
              <a:rPr lang="zh-TW" altLang="en-US" sz="2400" dirty="0"/>
              <a:t>帶扶輪小社旗、名牌、徽章、五次籌備會 </a:t>
            </a:r>
            <a:r>
              <a:rPr lang="en-US" altLang="zh-TW" sz="2400" dirty="0"/>
              <a:t>100</a:t>
            </a:r>
            <a:r>
              <a:rPr lang="en-US" altLang="zh-TW" sz="2400" dirty="0" smtClean="0"/>
              <a:t>%</a:t>
            </a:r>
            <a:r>
              <a:rPr lang="zh-TW" altLang="en-US" sz="2400" dirty="0" smtClean="0"/>
              <a:t>出席名單</a:t>
            </a:r>
            <a:r>
              <a:rPr lang="zh-TW" altLang="en-US" sz="2400" dirty="0"/>
              <a:t>、新任理事及</a:t>
            </a:r>
            <a:r>
              <a:rPr lang="zh-TW" altLang="en-US" sz="2400"/>
              <a:t>主委</a:t>
            </a:r>
            <a:r>
              <a:rPr lang="zh-TW" altLang="en-US" sz="2400" smtClean="0"/>
              <a:t>名單</a:t>
            </a:r>
            <a:endParaRPr lang="en-US" altLang="zh-TW" sz="2400" dirty="0"/>
          </a:p>
        </p:txBody>
      </p:sp>
    </p:spTree>
    <p:extLst>
      <p:ext uri="{BB962C8B-B14F-4D97-AF65-F5344CB8AC3E}">
        <p14:creationId xmlns:p14="http://schemas.microsoft.com/office/powerpoint/2010/main" val="1431181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指導新的扶輪社</a:t>
            </a:r>
            <a:br>
              <a:rPr lang="zh-TW" altLang="en-US" sz="3200" dirty="0"/>
            </a:br>
            <a:r>
              <a:rPr lang="en-US" altLang="zh-TW" sz="3200" i="1" dirty="0"/>
              <a:t>Guiding the New Rotary Club</a:t>
            </a:r>
            <a:endParaRPr lang="zh-TW" altLang="en-US" sz="3200" dirty="0"/>
          </a:p>
        </p:txBody>
      </p:sp>
      <p:sp>
        <p:nvSpPr>
          <p:cNvPr id="3" name="內容版面配置區 2"/>
          <p:cNvSpPr>
            <a:spLocks noGrp="1"/>
          </p:cNvSpPr>
          <p:nvPr>
            <p:ph sz="quarter" idx="1"/>
          </p:nvPr>
        </p:nvSpPr>
        <p:spPr/>
        <p:txBody>
          <a:bodyPr>
            <a:normAutofit/>
          </a:bodyPr>
          <a:lstStyle/>
          <a:p>
            <a:r>
              <a:rPr lang="zh-TW" altLang="en-US" sz="2400" dirty="0"/>
              <a:t>新社社長（</a:t>
            </a:r>
            <a:r>
              <a:rPr lang="en-US" altLang="zh-TW" sz="2400" b="1" i="1" dirty="0"/>
              <a:t>The president of the new club</a:t>
            </a:r>
            <a:r>
              <a:rPr lang="zh-TW" altLang="en-US" sz="2400" dirty="0" smtClean="0"/>
              <a:t>）</a:t>
            </a:r>
            <a:endParaRPr lang="en-US" altLang="zh-TW" sz="2400" dirty="0" smtClean="0"/>
          </a:p>
          <a:p>
            <a:r>
              <a:rPr lang="zh-TW" altLang="en-US" sz="2400" dirty="0"/>
              <a:t>委員會組織在開頭是很</a:t>
            </a:r>
            <a:r>
              <a:rPr lang="zh-TW" altLang="en-US" sz="2400" dirty="0" smtClean="0"/>
              <a:t>重要</a:t>
            </a:r>
            <a:endParaRPr lang="en-US" altLang="zh-TW" sz="2400" dirty="0" smtClean="0"/>
          </a:p>
          <a:p>
            <a:pPr marL="0" indent="0">
              <a:buNone/>
            </a:pPr>
            <a:r>
              <a:rPr lang="zh-TW" altLang="en-US" sz="2400" dirty="0" smtClean="0"/>
              <a:t>（</a:t>
            </a:r>
            <a:r>
              <a:rPr lang="en-US" altLang="zh-TW" sz="2400" b="1" i="1" dirty="0"/>
              <a:t>Committee organization is important at the beginning</a:t>
            </a:r>
            <a:r>
              <a:rPr lang="zh-TW" altLang="en-US" sz="2400" dirty="0" smtClean="0"/>
              <a:t>）</a:t>
            </a:r>
            <a:endParaRPr lang="en-US" altLang="zh-TW" sz="2400" dirty="0"/>
          </a:p>
          <a:p>
            <a:r>
              <a:rPr lang="zh-TW" altLang="en-US" sz="2400" dirty="0"/>
              <a:t>鼓勵委員會自開始便要積極</a:t>
            </a:r>
            <a:r>
              <a:rPr lang="zh-TW" altLang="en-US" sz="2400" dirty="0" smtClean="0"/>
              <a:t>活動</a:t>
            </a:r>
            <a:endParaRPr lang="en-US" altLang="zh-TW" sz="2400" dirty="0" smtClean="0"/>
          </a:p>
          <a:p>
            <a:pPr marL="0" indent="0">
              <a:buNone/>
            </a:pPr>
            <a:r>
              <a:rPr lang="zh-TW" altLang="en-US" sz="2400" dirty="0" smtClean="0"/>
              <a:t>（</a:t>
            </a:r>
            <a:r>
              <a:rPr lang="en-US" altLang="zh-TW" sz="2400" b="1" i="1" dirty="0"/>
              <a:t>Encourage active committees from start</a:t>
            </a:r>
            <a:r>
              <a:rPr lang="zh-TW" altLang="en-US" sz="2400" dirty="0" smtClean="0"/>
              <a:t>）</a:t>
            </a:r>
            <a:endParaRPr lang="en-US" altLang="zh-TW" sz="2400" dirty="0" smtClean="0"/>
          </a:p>
          <a:p>
            <a:r>
              <a:rPr lang="zh-TW" altLang="en-US" sz="2400" dirty="0" smtClean="0"/>
              <a:t>理事會</a:t>
            </a:r>
            <a:r>
              <a:rPr lang="zh-TW" altLang="en-US" sz="2400" dirty="0"/>
              <a:t>主導（</a:t>
            </a:r>
            <a:r>
              <a:rPr lang="en-US" altLang="zh-TW" sz="2400" b="1" i="1" dirty="0"/>
              <a:t>The board of directors runs the show</a:t>
            </a:r>
            <a:r>
              <a:rPr lang="zh-TW" altLang="en-US" sz="2400" dirty="0" smtClean="0"/>
              <a:t>）</a:t>
            </a:r>
            <a:endParaRPr lang="en-US" altLang="zh-TW" sz="2400" dirty="0" smtClean="0"/>
          </a:p>
          <a:p>
            <a:r>
              <a:rPr lang="zh-TW" altLang="en-US" sz="2400" dirty="0"/>
              <a:t>秘書必須保留完整擋案</a:t>
            </a:r>
            <a:r>
              <a:rPr lang="zh-TW" altLang="en-US" sz="2400" dirty="0" smtClean="0"/>
              <a:t>記錄</a:t>
            </a:r>
            <a:endParaRPr lang="en-US" altLang="zh-TW" sz="2400" dirty="0" smtClean="0"/>
          </a:p>
          <a:p>
            <a:pPr marL="0" indent="0">
              <a:buNone/>
            </a:pPr>
            <a:r>
              <a:rPr lang="zh-TW" altLang="en-US" sz="2400" dirty="0" smtClean="0"/>
              <a:t>（</a:t>
            </a:r>
            <a:r>
              <a:rPr lang="en-US" altLang="zh-TW" sz="2400" b="1" i="1" dirty="0"/>
              <a:t>The secretary must keep complete records</a:t>
            </a:r>
            <a:r>
              <a:rPr lang="zh-TW" altLang="en-US" sz="2400" dirty="0" smtClean="0"/>
              <a:t>）</a:t>
            </a:r>
            <a:endParaRPr lang="en-US" altLang="zh-TW" sz="2400" dirty="0" smtClean="0"/>
          </a:p>
          <a:p>
            <a:r>
              <a:rPr lang="zh-TW" altLang="en-US" sz="2400" dirty="0"/>
              <a:t>社刊能促進扶輪社計劃的</a:t>
            </a:r>
            <a:r>
              <a:rPr lang="zh-TW" altLang="en-US" sz="2400" dirty="0" smtClean="0"/>
              <a:t>發展</a:t>
            </a:r>
            <a:endParaRPr lang="en-US" altLang="zh-TW" sz="2400" dirty="0" smtClean="0"/>
          </a:p>
          <a:p>
            <a:pPr marL="0" indent="0">
              <a:buNone/>
            </a:pPr>
            <a:r>
              <a:rPr lang="zh-TW" altLang="en-US" sz="2400" dirty="0" smtClean="0"/>
              <a:t>（</a:t>
            </a:r>
            <a:r>
              <a:rPr lang="en-US" altLang="zh-TW" sz="2400" b="1" i="1" dirty="0"/>
              <a:t>The club bulletin promotes Rotary’s program</a:t>
            </a:r>
            <a:r>
              <a:rPr lang="zh-TW" altLang="en-US" sz="2400" dirty="0"/>
              <a:t>）</a:t>
            </a:r>
            <a:endParaRPr lang="en-US" altLang="zh-TW" sz="2400" dirty="0"/>
          </a:p>
          <a:p>
            <a:pPr marL="0" indent="0">
              <a:buNone/>
            </a:pPr>
            <a:endParaRPr lang="zh-TW" altLang="en-US" sz="2400" dirty="0"/>
          </a:p>
        </p:txBody>
      </p:sp>
    </p:spTree>
    <p:extLst>
      <p:ext uri="{BB962C8B-B14F-4D97-AF65-F5344CB8AC3E}">
        <p14:creationId xmlns:p14="http://schemas.microsoft.com/office/powerpoint/2010/main" val="904152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a:bodyPr>
          <a:lstStyle/>
          <a:p>
            <a:r>
              <a:rPr lang="zh-TW" altLang="en-US" sz="2400" dirty="0"/>
              <a:t>扶輪文獻之使用（</a:t>
            </a:r>
            <a:r>
              <a:rPr lang="en-US" altLang="zh-TW" sz="2400" b="1" i="1" dirty="0"/>
              <a:t>Use of Rotary literature</a:t>
            </a:r>
            <a:r>
              <a:rPr lang="zh-TW" altLang="en-US" sz="2400" dirty="0" smtClean="0"/>
              <a:t>）</a:t>
            </a:r>
            <a:endParaRPr lang="en-US" altLang="zh-TW" sz="2400" dirty="0" smtClean="0"/>
          </a:p>
          <a:p>
            <a:r>
              <a:rPr lang="zh-TW" altLang="en-US" sz="2400" dirty="0"/>
              <a:t>第一次社務行政會議（</a:t>
            </a:r>
            <a:r>
              <a:rPr lang="en-US" altLang="zh-TW" sz="2400" b="1" i="1" dirty="0"/>
              <a:t>The first club assembly</a:t>
            </a:r>
            <a:r>
              <a:rPr lang="zh-TW" altLang="en-US" sz="2400" dirty="0" smtClean="0"/>
              <a:t>）</a:t>
            </a:r>
            <a:endParaRPr lang="en-US" altLang="zh-TW" sz="2400" dirty="0" smtClean="0"/>
          </a:p>
          <a:p>
            <a:r>
              <a:rPr lang="zh-TW" altLang="en-US" sz="2400" dirty="0"/>
              <a:t>例會節目（</a:t>
            </a:r>
            <a:r>
              <a:rPr lang="en-US" altLang="zh-TW" sz="2400" b="1" i="1" dirty="0"/>
              <a:t>The weekly club program</a:t>
            </a:r>
            <a:r>
              <a:rPr lang="zh-TW" altLang="en-US" sz="2400" dirty="0" smtClean="0"/>
              <a:t>）</a:t>
            </a:r>
            <a:endParaRPr lang="en-US" altLang="zh-TW" sz="2400" dirty="0" smtClean="0"/>
          </a:p>
          <a:p>
            <a:r>
              <a:rPr lang="zh-TW" altLang="en-US" sz="2400" dirty="0"/>
              <a:t>一個成功例會的</a:t>
            </a:r>
            <a:r>
              <a:rPr lang="zh-TW" altLang="en-US" sz="2400" dirty="0" smtClean="0"/>
              <a:t>技巧</a:t>
            </a:r>
            <a:endParaRPr lang="en-US" altLang="zh-TW" sz="2400" dirty="0" smtClean="0"/>
          </a:p>
          <a:p>
            <a:pPr marL="0" indent="0">
              <a:buNone/>
            </a:pPr>
            <a:r>
              <a:rPr lang="zh-TW" altLang="en-US" sz="2400" dirty="0" smtClean="0"/>
              <a:t>（</a:t>
            </a:r>
            <a:r>
              <a:rPr lang="en-US" altLang="zh-TW" sz="2400" b="1" i="1" dirty="0"/>
              <a:t>The mechanics of a good meeting</a:t>
            </a:r>
            <a:r>
              <a:rPr lang="zh-TW" altLang="en-US" sz="2400" dirty="0" smtClean="0"/>
              <a:t>）</a:t>
            </a:r>
            <a:endParaRPr lang="en-US" altLang="zh-TW" sz="2400" dirty="0" smtClean="0"/>
          </a:p>
          <a:p>
            <a:r>
              <a:rPr lang="zh-TW" altLang="en-US" sz="2400" dirty="0"/>
              <a:t>扶輪社的成長計劃（</a:t>
            </a:r>
            <a:r>
              <a:rPr lang="en-US" altLang="zh-TW" sz="2400" b="1" i="1" dirty="0"/>
              <a:t>A plan for club growth</a:t>
            </a:r>
            <a:r>
              <a:rPr lang="zh-TW" altLang="en-US" sz="2400" dirty="0" smtClean="0"/>
              <a:t>）</a:t>
            </a:r>
            <a:endParaRPr lang="en-US" altLang="zh-TW" sz="2400" dirty="0" smtClean="0"/>
          </a:p>
          <a:p>
            <a:r>
              <a:rPr lang="zh-TW" altLang="en-US" sz="2400" dirty="0"/>
              <a:t>六個月之後（</a:t>
            </a:r>
            <a:r>
              <a:rPr lang="en-US" altLang="zh-TW" sz="2400" b="1" i="1" dirty="0"/>
              <a:t>After six months</a:t>
            </a:r>
            <a:r>
              <a:rPr lang="zh-TW" altLang="en-US" sz="2400" dirty="0" smtClean="0"/>
              <a:t>）</a:t>
            </a:r>
            <a:endParaRPr lang="en-US" altLang="zh-TW" sz="2400" dirty="0" smtClean="0"/>
          </a:p>
          <a:p>
            <a:r>
              <a:rPr lang="zh-TW" altLang="en-US" sz="2400" dirty="0"/>
              <a:t>一些輔導社可以做的</a:t>
            </a:r>
            <a:r>
              <a:rPr lang="zh-TW" altLang="en-US" sz="2400" dirty="0" smtClean="0"/>
              <a:t>事</a:t>
            </a:r>
            <a:endParaRPr lang="en-US" altLang="zh-TW" sz="2400" dirty="0" smtClean="0"/>
          </a:p>
          <a:p>
            <a:pPr marL="0" indent="0">
              <a:buNone/>
            </a:pPr>
            <a:endParaRPr lang="en-US" altLang="zh-TW" sz="2400" dirty="0"/>
          </a:p>
          <a:p>
            <a:pPr marL="0" indent="0">
              <a:buNone/>
            </a:pPr>
            <a:r>
              <a:rPr lang="zh-TW" altLang="en-US" sz="2400" dirty="0" smtClean="0"/>
              <a:t>（</a:t>
            </a:r>
            <a:r>
              <a:rPr lang="en-US" altLang="zh-TW" sz="2400" b="1" i="1" dirty="0"/>
              <a:t>Here are some things that the sponsoring club can do</a:t>
            </a:r>
            <a:r>
              <a:rPr lang="zh-TW" altLang="en-US" sz="2400" dirty="0"/>
              <a:t>）</a:t>
            </a:r>
          </a:p>
        </p:txBody>
      </p:sp>
    </p:spTree>
    <p:extLst>
      <p:ext uri="{BB962C8B-B14F-4D97-AF65-F5344CB8AC3E}">
        <p14:creationId xmlns:p14="http://schemas.microsoft.com/office/powerpoint/2010/main" val="40226818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扶輪社名稱國際扶輪理事會的政策</a:t>
            </a:r>
            <a:br>
              <a:rPr lang="zh-TW" altLang="en-US" sz="3200" dirty="0"/>
            </a:br>
            <a:r>
              <a:rPr lang="en-US" altLang="zh-TW" sz="3200" b="1" i="1" dirty="0"/>
              <a:t>Board Policy Regarding Club Names</a:t>
            </a:r>
            <a:endParaRPr lang="zh-TW" altLang="en-US" sz="3200" dirty="0"/>
          </a:p>
        </p:txBody>
      </p:sp>
      <p:sp>
        <p:nvSpPr>
          <p:cNvPr id="3" name="內容版面配置區 2"/>
          <p:cNvSpPr>
            <a:spLocks noGrp="1"/>
          </p:cNvSpPr>
          <p:nvPr>
            <p:ph sz="quarter" idx="1"/>
          </p:nvPr>
        </p:nvSpPr>
        <p:spPr/>
        <p:txBody>
          <a:bodyPr>
            <a:normAutofit lnSpcReduction="10000"/>
          </a:bodyPr>
          <a:lstStyle/>
          <a:p>
            <a:r>
              <a:rPr lang="zh-TW" altLang="en-US" sz="2400" dirty="0"/>
              <a:t>章程（</a:t>
            </a:r>
            <a:r>
              <a:rPr lang="en-US" altLang="zh-TW" sz="2400" b="1" i="1" dirty="0"/>
              <a:t>Constitution</a:t>
            </a:r>
            <a:r>
              <a:rPr lang="zh-TW" altLang="en-US" sz="2400" dirty="0" smtClean="0"/>
              <a:t>）</a:t>
            </a:r>
            <a:endParaRPr lang="en-US" altLang="zh-TW" sz="2400" dirty="0" smtClean="0"/>
          </a:p>
          <a:p>
            <a:r>
              <a:rPr lang="zh-TW" altLang="en-US" sz="2400" dirty="0"/>
              <a:t>社名（</a:t>
            </a:r>
            <a:r>
              <a:rPr lang="en-US" altLang="zh-TW" sz="2400" b="1" i="1" dirty="0"/>
              <a:t>Name</a:t>
            </a:r>
            <a:r>
              <a:rPr lang="zh-TW" altLang="en-US" sz="2400" dirty="0" smtClean="0"/>
              <a:t>）</a:t>
            </a:r>
            <a:endParaRPr lang="en-US" altLang="zh-TW" sz="2400" dirty="0"/>
          </a:p>
          <a:p>
            <a:r>
              <a:rPr lang="zh-TW" altLang="en-US" sz="2400" dirty="0"/>
              <a:t>對扶輪社名稱國際扶輪理事會的</a:t>
            </a:r>
            <a:r>
              <a:rPr lang="zh-TW" altLang="en-US" sz="2400" dirty="0" smtClean="0"/>
              <a:t>政策</a:t>
            </a:r>
            <a:endParaRPr lang="en-US" altLang="zh-TW" sz="2400" dirty="0" smtClean="0"/>
          </a:p>
          <a:p>
            <a:pPr marL="0" indent="0">
              <a:buNone/>
            </a:pPr>
            <a:r>
              <a:rPr lang="zh-TW" altLang="en-US" sz="2400" dirty="0" smtClean="0"/>
              <a:t>（</a:t>
            </a:r>
            <a:r>
              <a:rPr lang="en-US" altLang="zh-TW" sz="2400" b="1" i="1" dirty="0" smtClean="0"/>
              <a:t>Board </a:t>
            </a:r>
            <a:r>
              <a:rPr lang="en-US" altLang="zh-TW" sz="2400" b="1" i="1" dirty="0"/>
              <a:t>Policy Regarding Club Names</a:t>
            </a:r>
            <a:r>
              <a:rPr lang="zh-TW" altLang="en-US" sz="2400" dirty="0" smtClean="0"/>
              <a:t>）</a:t>
            </a:r>
            <a:endParaRPr lang="en-US" altLang="zh-TW" sz="2400" dirty="0" smtClean="0"/>
          </a:p>
          <a:p>
            <a:pPr marL="0" indent="0">
              <a:buNone/>
            </a:pPr>
            <a:r>
              <a:rPr lang="en-US" altLang="zh-TW" sz="2400" dirty="0"/>
              <a:t>	</a:t>
            </a:r>
            <a:r>
              <a:rPr lang="zh-TW" altLang="en-US" sz="2400" dirty="0"/>
              <a:t>多社區（</a:t>
            </a:r>
            <a:r>
              <a:rPr lang="en-US" altLang="zh-TW" sz="2400" b="1" i="1" dirty="0"/>
              <a:t>Multiple Communities</a:t>
            </a:r>
            <a:r>
              <a:rPr lang="zh-TW" altLang="en-US" sz="2400" dirty="0" smtClean="0"/>
              <a:t>）</a:t>
            </a:r>
            <a:endParaRPr lang="en-US" altLang="zh-TW" sz="2400" dirty="0" smtClean="0"/>
          </a:p>
          <a:p>
            <a:pPr marL="0" indent="0">
              <a:buNone/>
            </a:pPr>
            <a:r>
              <a:rPr lang="en-US" altLang="zh-TW" sz="2400" dirty="0"/>
              <a:t>	</a:t>
            </a:r>
            <a:r>
              <a:rPr lang="zh-TW" altLang="en-US" sz="2400" dirty="0"/>
              <a:t>增額扶輪社（</a:t>
            </a:r>
            <a:r>
              <a:rPr lang="en-US" altLang="zh-TW" sz="2400" b="1" i="1" dirty="0"/>
              <a:t>Additional Club</a:t>
            </a:r>
            <a:r>
              <a:rPr lang="zh-TW" altLang="en-US" sz="2400" dirty="0" smtClean="0"/>
              <a:t>）</a:t>
            </a:r>
            <a:endParaRPr lang="en-US" altLang="zh-TW" sz="2400" dirty="0" smtClean="0"/>
          </a:p>
          <a:p>
            <a:pPr marL="0" indent="0">
              <a:buNone/>
            </a:pPr>
            <a:r>
              <a:rPr lang="en-US" altLang="zh-TW" sz="2400" dirty="0"/>
              <a:t>	</a:t>
            </a:r>
            <a:r>
              <a:rPr lang="zh-TW" altLang="en-US" sz="2400" dirty="0"/>
              <a:t>提供給海邊地方</a:t>
            </a:r>
            <a:r>
              <a:rPr lang="zh-TW" altLang="en-US" sz="2400" dirty="0" smtClean="0"/>
              <a:t>：</a:t>
            </a:r>
            <a:endParaRPr lang="en-US" altLang="zh-TW" sz="2400" dirty="0" smtClean="0"/>
          </a:p>
          <a:p>
            <a:pPr marL="0" indent="0">
              <a:buNone/>
            </a:pPr>
            <a:r>
              <a:rPr lang="en-US" altLang="zh-TW" sz="2400" dirty="0"/>
              <a:t>	</a:t>
            </a:r>
            <a:r>
              <a:rPr lang="zh-TW" altLang="en-US" sz="2400" dirty="0"/>
              <a:t>早上</a:t>
            </a:r>
            <a:r>
              <a:rPr lang="zh-TW" altLang="en-US" sz="2400" dirty="0" smtClean="0"/>
              <a:t>：</a:t>
            </a:r>
            <a:endParaRPr lang="en-US" altLang="zh-TW" sz="2400" dirty="0" smtClean="0"/>
          </a:p>
          <a:p>
            <a:pPr marL="0" indent="0">
              <a:buNone/>
            </a:pPr>
            <a:r>
              <a:rPr lang="en-US" altLang="zh-TW" sz="2400" dirty="0"/>
              <a:t>	</a:t>
            </a:r>
            <a:r>
              <a:rPr lang="zh-TW" altLang="en-US" sz="2400" dirty="0"/>
              <a:t>中午</a:t>
            </a:r>
            <a:r>
              <a:rPr lang="zh-TW" altLang="en-US" sz="2400" dirty="0" smtClean="0"/>
              <a:t>：</a:t>
            </a:r>
            <a:endParaRPr lang="en-US" altLang="zh-TW" sz="2400" dirty="0" smtClean="0"/>
          </a:p>
          <a:p>
            <a:pPr marL="0" indent="0">
              <a:buNone/>
            </a:pPr>
            <a:r>
              <a:rPr lang="en-US" altLang="zh-TW" sz="2400" dirty="0" smtClean="0"/>
              <a:t>	</a:t>
            </a:r>
            <a:r>
              <a:rPr lang="zh-TW" altLang="en-US" sz="2400" dirty="0" smtClean="0"/>
              <a:t>傍晚：</a:t>
            </a:r>
            <a:endParaRPr lang="en-US" altLang="zh-TW" sz="2400" dirty="0" smtClean="0"/>
          </a:p>
          <a:p>
            <a:r>
              <a:rPr lang="zh-TW" altLang="en-US" sz="2400" dirty="0"/>
              <a:t>區域（</a:t>
            </a:r>
            <a:r>
              <a:rPr lang="en-US" altLang="zh-TW" sz="2400" b="1" i="1" dirty="0"/>
              <a:t>Territory</a:t>
            </a:r>
            <a:r>
              <a:rPr lang="zh-TW" altLang="en-US" sz="2400" dirty="0"/>
              <a:t>）</a:t>
            </a:r>
          </a:p>
        </p:txBody>
      </p:sp>
    </p:spTree>
    <p:extLst>
      <p:ext uri="{BB962C8B-B14F-4D97-AF65-F5344CB8AC3E}">
        <p14:creationId xmlns:p14="http://schemas.microsoft.com/office/powerpoint/2010/main" val="263556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成立新社基本</a:t>
            </a:r>
            <a:r>
              <a:rPr lang="zh-TW" altLang="en-US" sz="3200" dirty="0" smtClean="0"/>
              <a:t>文件</a:t>
            </a:r>
            <a:endParaRPr lang="zh-TW" altLang="en-US" sz="3200" dirty="0"/>
          </a:p>
        </p:txBody>
      </p:sp>
      <p:sp>
        <p:nvSpPr>
          <p:cNvPr id="3" name="內容版面配置區 2"/>
          <p:cNvSpPr>
            <a:spLocks noGrp="1"/>
          </p:cNvSpPr>
          <p:nvPr>
            <p:ph sz="quarter" idx="1"/>
          </p:nvPr>
        </p:nvSpPr>
        <p:spPr>
          <a:xfrm>
            <a:off x="971600" y="1412776"/>
            <a:ext cx="7772400" cy="4572000"/>
          </a:xfrm>
        </p:spPr>
        <p:txBody>
          <a:bodyPr>
            <a:normAutofit/>
          </a:bodyPr>
          <a:lstStyle/>
          <a:p>
            <a:r>
              <a:rPr lang="zh-TW" altLang="en-US" sz="2400" dirty="0" smtClean="0"/>
              <a:t>成為</a:t>
            </a:r>
            <a:r>
              <a:rPr lang="zh-TW" altLang="en-US" sz="2400" dirty="0"/>
              <a:t>國際扶輪會員社的四種基本申請文件（</a:t>
            </a:r>
            <a:r>
              <a:rPr lang="en-US" altLang="zh-TW" sz="2400" b="1" i="1" dirty="0"/>
              <a:t>Application Documents</a:t>
            </a:r>
            <a:r>
              <a:rPr lang="zh-TW" altLang="en-US" sz="2400" dirty="0" smtClean="0"/>
              <a:t>）</a:t>
            </a:r>
            <a:endParaRPr lang="en-US" altLang="zh-TW" sz="2400" dirty="0" smtClean="0"/>
          </a:p>
          <a:p>
            <a:pPr marL="514350" indent="-514350">
              <a:buAutoNum type="arabicPeriod"/>
              <a:tabLst>
                <a:tab pos="354013" algn="l"/>
              </a:tabLst>
            </a:pPr>
            <a:r>
              <a:rPr lang="zh-TW" altLang="en-US" sz="2400" dirty="0" smtClean="0"/>
              <a:t>擴展</a:t>
            </a:r>
            <a:r>
              <a:rPr lang="zh-TW" altLang="en-US" sz="2400" dirty="0"/>
              <a:t>調查表（</a:t>
            </a:r>
            <a:r>
              <a:rPr lang="en-US" altLang="zh-TW" sz="2400" b="1" i="1" dirty="0"/>
              <a:t>Extension Survey </a:t>
            </a:r>
            <a:r>
              <a:rPr lang="zh-TW" altLang="en-US" sz="2400" dirty="0" smtClean="0"/>
              <a:t>）</a:t>
            </a:r>
            <a:endParaRPr lang="en-US" altLang="zh-TW" sz="2400" dirty="0" smtClean="0"/>
          </a:p>
          <a:p>
            <a:pPr marL="514350" indent="-514350">
              <a:buAutoNum type="arabicPeriod"/>
              <a:tabLst>
                <a:tab pos="354013" algn="l"/>
              </a:tabLst>
            </a:pPr>
            <a:r>
              <a:rPr lang="zh-TW" altLang="en-US" sz="2400" dirty="0"/>
              <a:t>新社組織表（</a:t>
            </a:r>
            <a:r>
              <a:rPr lang="en-US" altLang="zh-TW" sz="2400" b="1" i="1" dirty="0"/>
              <a:t>Organization of a New Club</a:t>
            </a:r>
            <a:r>
              <a:rPr lang="zh-TW" altLang="en-US" sz="2400" dirty="0" smtClean="0"/>
              <a:t>）</a:t>
            </a:r>
            <a:endParaRPr lang="en-US" altLang="zh-TW" sz="2400" dirty="0" smtClean="0"/>
          </a:p>
          <a:p>
            <a:pPr marL="514350" indent="-514350">
              <a:buFont typeface="+mj-lt"/>
              <a:buAutoNum type="arabicPeriod"/>
            </a:pPr>
            <a:r>
              <a:rPr lang="zh-TW" altLang="en-US" sz="2400" dirty="0"/>
              <a:t>國際扶輪會員社</a:t>
            </a:r>
            <a:r>
              <a:rPr lang="zh-TW" altLang="en-US" sz="2400" dirty="0" smtClean="0"/>
              <a:t>申請書（</a:t>
            </a:r>
            <a:r>
              <a:rPr lang="en-US" altLang="zh-TW" sz="2400" b="1" i="1" dirty="0"/>
              <a:t>Application for Membership in Rotary International</a:t>
            </a:r>
            <a:r>
              <a:rPr lang="zh-TW" altLang="en-US" sz="2400" dirty="0" smtClean="0"/>
              <a:t>）</a:t>
            </a:r>
            <a:endParaRPr lang="en-US" altLang="zh-TW" sz="2400" dirty="0" smtClean="0"/>
          </a:p>
          <a:p>
            <a:pPr marL="514350" indent="-514350">
              <a:buFont typeface="+mj-lt"/>
              <a:buAutoNum type="arabicPeriod"/>
            </a:pPr>
            <a:r>
              <a:rPr lang="zh-TW" altLang="en-US" sz="2400" dirty="0" smtClean="0"/>
              <a:t>創</a:t>
            </a:r>
            <a:r>
              <a:rPr lang="zh-TW" altLang="en-US" sz="2400" dirty="0"/>
              <a:t>社社員名單（</a:t>
            </a:r>
            <a:r>
              <a:rPr lang="en-US" altLang="zh-TW" sz="2400" b="1" i="1" dirty="0"/>
              <a:t>List of Charter Members</a:t>
            </a:r>
            <a:r>
              <a:rPr lang="zh-TW" altLang="en-US" sz="2400" dirty="0" smtClean="0"/>
              <a:t>）</a:t>
            </a:r>
            <a:endParaRPr lang="en-US" altLang="zh-TW" sz="2400" dirty="0" smtClean="0"/>
          </a:p>
          <a:p>
            <a:pPr marL="514350" indent="-514350">
              <a:buFont typeface="+mj-lt"/>
              <a:buAutoNum type="arabicPeriod"/>
            </a:pPr>
            <a:endParaRPr lang="zh-TW" altLang="en-US" sz="2400" dirty="0"/>
          </a:p>
        </p:txBody>
      </p:sp>
    </p:spTree>
    <p:extLst>
      <p:ext uri="{BB962C8B-B14F-4D97-AF65-F5344CB8AC3E}">
        <p14:creationId xmlns:p14="http://schemas.microsoft.com/office/powerpoint/2010/main" val="3785945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成立</a:t>
            </a:r>
            <a:r>
              <a:rPr lang="zh-TW" altLang="en-US" sz="3200" dirty="0" smtClean="0"/>
              <a:t>新社五</a:t>
            </a:r>
            <a:r>
              <a:rPr lang="zh-TW" altLang="en-US" sz="3200" dirty="0"/>
              <a:t>種建議方案</a:t>
            </a:r>
          </a:p>
        </p:txBody>
      </p:sp>
      <p:sp>
        <p:nvSpPr>
          <p:cNvPr id="3" name="內容版面配置區 2"/>
          <p:cNvSpPr>
            <a:spLocks noGrp="1"/>
          </p:cNvSpPr>
          <p:nvPr>
            <p:ph sz="quarter" idx="1"/>
          </p:nvPr>
        </p:nvSpPr>
        <p:spPr/>
        <p:txBody>
          <a:bodyPr>
            <a:normAutofit/>
          </a:bodyPr>
          <a:lstStyle/>
          <a:p>
            <a:r>
              <a:rPr lang="zh-TW" altLang="en-US" sz="2400" dirty="0"/>
              <a:t>改變開會</a:t>
            </a:r>
            <a:r>
              <a:rPr lang="zh-TW" altLang="en-US" sz="2400" dirty="0" smtClean="0"/>
              <a:t>時間</a:t>
            </a:r>
            <a:endParaRPr lang="en-US" altLang="zh-TW" sz="2400" dirty="0" smtClean="0"/>
          </a:p>
          <a:p>
            <a:r>
              <a:rPr lang="zh-TW" altLang="en-US" sz="2400" dirty="0"/>
              <a:t>社區需要扶輪－小社區</a:t>
            </a:r>
            <a:endParaRPr lang="en-US" altLang="zh-TW" sz="2400" dirty="0"/>
          </a:p>
          <a:p>
            <a:r>
              <a:rPr lang="zh-TW" altLang="en-US" sz="2400" dirty="0"/>
              <a:t>社區需要扶輪－大</a:t>
            </a:r>
            <a:r>
              <a:rPr lang="zh-TW" altLang="en-US" sz="2400" dirty="0" smtClean="0"/>
              <a:t>社區</a:t>
            </a:r>
            <a:endParaRPr lang="en-US" altLang="zh-TW" sz="2400" dirty="0" smtClean="0"/>
          </a:p>
          <a:p>
            <a:r>
              <a:rPr lang="zh-TW" altLang="en-US" sz="2400" dirty="0"/>
              <a:t>領導</a:t>
            </a:r>
            <a:r>
              <a:rPr lang="zh-TW" altLang="en-US" sz="2400" dirty="0" smtClean="0"/>
              <a:t>示範</a:t>
            </a:r>
            <a:endParaRPr lang="en-US" altLang="zh-TW" sz="2400" dirty="0" smtClean="0"/>
          </a:p>
          <a:p>
            <a:r>
              <a:rPr lang="zh-TW" altLang="en-US" sz="2400" dirty="0"/>
              <a:t>您的意見：地區總監建議</a:t>
            </a:r>
            <a:endParaRPr lang="en-US" altLang="zh-TW" sz="2400" dirty="0" smtClean="0"/>
          </a:p>
          <a:p>
            <a:endParaRPr lang="en-US" altLang="zh-TW" sz="2400" dirty="0"/>
          </a:p>
          <a:p>
            <a:endParaRPr lang="zh-TW" altLang="en-US" sz="2400" dirty="0"/>
          </a:p>
        </p:txBody>
      </p:sp>
    </p:spTree>
    <p:extLst>
      <p:ext uri="{BB962C8B-B14F-4D97-AF65-F5344CB8AC3E}">
        <p14:creationId xmlns:p14="http://schemas.microsoft.com/office/powerpoint/2010/main" val="3238836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zh-TW" altLang="en-US" sz="3200" dirty="0"/>
              <a:t>籌組新社相關辭彙：</a:t>
            </a:r>
          </a:p>
        </p:txBody>
      </p:sp>
      <p:sp>
        <p:nvSpPr>
          <p:cNvPr id="3" name="內容版面配置區 2"/>
          <p:cNvSpPr>
            <a:spLocks noGrp="1"/>
          </p:cNvSpPr>
          <p:nvPr>
            <p:ph sz="quarter" idx="1"/>
          </p:nvPr>
        </p:nvSpPr>
        <p:spPr>
          <a:xfrm>
            <a:off x="899592" y="1447800"/>
            <a:ext cx="7787208" cy="4572000"/>
          </a:xfrm>
        </p:spPr>
        <p:txBody>
          <a:bodyPr>
            <a:normAutofit lnSpcReduction="10000"/>
          </a:bodyPr>
          <a:lstStyle/>
          <a:p>
            <a:r>
              <a:rPr lang="zh-TW" altLang="en-US" sz="2400" dirty="0"/>
              <a:t>年會（</a:t>
            </a:r>
            <a:r>
              <a:rPr lang="en-US" altLang="zh-TW" sz="2400" b="1" i="1" dirty="0"/>
              <a:t>Annual Meeting</a:t>
            </a:r>
            <a:r>
              <a:rPr lang="zh-TW" altLang="en-US" sz="2400" dirty="0" smtClean="0"/>
              <a:t>）</a:t>
            </a:r>
            <a:endParaRPr lang="en-US" altLang="zh-TW" sz="2400" dirty="0" smtClean="0"/>
          </a:p>
          <a:p>
            <a:r>
              <a:rPr lang="zh-TW" altLang="en-US" sz="2400" dirty="0"/>
              <a:t>理事會（</a:t>
            </a:r>
            <a:r>
              <a:rPr lang="en-US" altLang="zh-TW" sz="2400" b="1" i="1" dirty="0" smtClean="0"/>
              <a:t>Board </a:t>
            </a:r>
            <a:r>
              <a:rPr lang="zh-TW" altLang="en-US" sz="2400" b="1" i="1" dirty="0"/>
              <a:t>）</a:t>
            </a:r>
            <a:endParaRPr lang="en-US" altLang="zh-TW" sz="2400" b="1" i="1" dirty="0" smtClean="0"/>
          </a:p>
          <a:p>
            <a:r>
              <a:rPr lang="zh-TW" altLang="en-US" sz="2400" dirty="0"/>
              <a:t>職業分類（</a:t>
            </a:r>
            <a:r>
              <a:rPr lang="en-US" altLang="zh-TW" sz="2400" b="1" i="1" dirty="0" smtClean="0"/>
              <a:t>Classification</a:t>
            </a:r>
            <a:r>
              <a:rPr lang="zh-TW" altLang="en-US" sz="2400" dirty="0"/>
              <a:t> ）</a:t>
            </a:r>
            <a:endParaRPr lang="en-US" altLang="zh-TW" sz="2400" b="1" i="1" dirty="0" smtClean="0"/>
          </a:p>
          <a:p>
            <a:r>
              <a:rPr lang="zh-TW" altLang="en-US" sz="2400" dirty="0"/>
              <a:t>扶輪社編號（</a:t>
            </a:r>
            <a:r>
              <a:rPr lang="en-US" altLang="zh-TW" sz="2400" b="1" i="1" dirty="0"/>
              <a:t>Club Number</a:t>
            </a:r>
            <a:r>
              <a:rPr lang="zh-TW" altLang="en-US" sz="2400" dirty="0" smtClean="0"/>
              <a:t>）</a:t>
            </a:r>
            <a:endParaRPr lang="en-US" altLang="zh-TW" sz="2400" dirty="0" smtClean="0"/>
          </a:p>
          <a:p>
            <a:r>
              <a:rPr lang="zh-TW" altLang="en-US" sz="2400" dirty="0"/>
              <a:t>日期（</a:t>
            </a:r>
            <a:r>
              <a:rPr lang="en-US" altLang="zh-TW" sz="2400" b="1" i="1" dirty="0"/>
              <a:t>Dates</a:t>
            </a:r>
            <a:r>
              <a:rPr lang="zh-TW" altLang="en-US" sz="2400" dirty="0"/>
              <a:t>）</a:t>
            </a:r>
            <a:endParaRPr lang="en-US" altLang="zh-TW" sz="2400" b="1" i="1" dirty="0"/>
          </a:p>
          <a:p>
            <a:r>
              <a:rPr lang="zh-TW" altLang="en-US" sz="2400" dirty="0"/>
              <a:t>地區擴展委員會（</a:t>
            </a:r>
            <a:r>
              <a:rPr lang="en-US" altLang="zh-TW" sz="2400" b="1" i="1" dirty="0"/>
              <a:t>District Extension Committee</a:t>
            </a:r>
            <a:r>
              <a:rPr lang="zh-TW" altLang="en-US" sz="2400" dirty="0" smtClean="0"/>
              <a:t>）</a:t>
            </a:r>
            <a:endParaRPr lang="en-US" altLang="zh-TW" sz="2400" dirty="0" smtClean="0"/>
          </a:p>
          <a:p>
            <a:r>
              <a:rPr lang="zh-TW" altLang="en-US" sz="2400" dirty="0"/>
              <a:t>擴展手冊（</a:t>
            </a:r>
            <a:r>
              <a:rPr lang="en-US" altLang="zh-TW" sz="2400" b="1" i="1" dirty="0"/>
              <a:t>Extension Manual</a:t>
            </a:r>
            <a:r>
              <a:rPr lang="zh-TW" altLang="en-US" sz="2400" dirty="0"/>
              <a:t>）</a:t>
            </a:r>
            <a:endParaRPr lang="en-US" altLang="zh-TW" sz="2400" b="1" i="1" dirty="0" smtClean="0"/>
          </a:p>
          <a:p>
            <a:r>
              <a:rPr lang="zh-TW" altLang="en-US" sz="2400" dirty="0"/>
              <a:t>例會地點（</a:t>
            </a:r>
            <a:r>
              <a:rPr lang="en-US" altLang="zh-TW" sz="2400" b="1" i="1" dirty="0"/>
              <a:t>Meeting Place</a:t>
            </a:r>
            <a:r>
              <a:rPr lang="zh-TW" altLang="en-US" sz="2400" dirty="0"/>
              <a:t>）</a:t>
            </a:r>
            <a:endParaRPr lang="en-US" altLang="zh-TW" sz="2400" b="1" i="1" dirty="0"/>
          </a:p>
          <a:p>
            <a:r>
              <a:rPr lang="zh-TW" altLang="en-US" sz="2400" dirty="0"/>
              <a:t>社員（</a:t>
            </a:r>
            <a:r>
              <a:rPr lang="en-US" altLang="zh-TW" sz="2400" b="1" i="1" dirty="0"/>
              <a:t>Membership</a:t>
            </a:r>
            <a:r>
              <a:rPr lang="zh-TW" altLang="en-US" sz="2400" dirty="0"/>
              <a:t>）</a:t>
            </a:r>
            <a:endParaRPr lang="en-US" altLang="zh-TW" sz="2400" b="1" i="1" dirty="0" smtClean="0"/>
          </a:p>
          <a:p>
            <a:r>
              <a:rPr lang="zh-TW" altLang="en-US" sz="2400" dirty="0"/>
              <a:t>職員（</a:t>
            </a:r>
            <a:r>
              <a:rPr lang="en-US" altLang="zh-TW" sz="2400" b="1" i="1" dirty="0"/>
              <a:t>Officers</a:t>
            </a:r>
            <a:r>
              <a:rPr lang="zh-TW" altLang="en-US" sz="2400" dirty="0" smtClean="0"/>
              <a:t>）</a:t>
            </a:r>
            <a:endParaRPr lang="en-US" altLang="zh-TW" sz="2400" dirty="0" smtClean="0"/>
          </a:p>
          <a:p>
            <a:r>
              <a:rPr lang="zh-TW" altLang="en-US" sz="2400" dirty="0"/>
              <a:t>新社的組織表（</a:t>
            </a:r>
            <a:r>
              <a:rPr lang="en-US" altLang="zh-TW" sz="2400" dirty="0"/>
              <a:t>Organization of a New Club</a:t>
            </a:r>
            <a:r>
              <a:rPr lang="zh-TW" altLang="en-US" sz="2400" dirty="0"/>
              <a:t>）</a:t>
            </a:r>
          </a:p>
        </p:txBody>
      </p:sp>
    </p:spTree>
    <p:extLst>
      <p:ext uri="{BB962C8B-B14F-4D97-AF65-F5344CB8AC3E}">
        <p14:creationId xmlns:p14="http://schemas.microsoft.com/office/powerpoint/2010/main" val="232217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sz="quarter" idx="1"/>
          </p:nvPr>
        </p:nvSpPr>
        <p:spPr/>
        <p:txBody>
          <a:bodyPr>
            <a:normAutofit/>
          </a:bodyPr>
          <a:lstStyle/>
          <a:p>
            <a:r>
              <a:rPr lang="zh-TW" altLang="en-US" sz="2400" dirty="0"/>
              <a:t>事業處所（</a:t>
            </a:r>
            <a:r>
              <a:rPr lang="en-US" altLang="zh-TW" sz="2400" b="1" i="1" dirty="0"/>
              <a:t>Place of Business</a:t>
            </a:r>
            <a:r>
              <a:rPr lang="zh-TW" altLang="en-US" sz="2400" dirty="0" smtClean="0"/>
              <a:t>）</a:t>
            </a:r>
            <a:endParaRPr lang="en-US" altLang="zh-TW" sz="2400" dirty="0" smtClean="0"/>
          </a:p>
          <a:p>
            <a:r>
              <a:rPr lang="zh-TW" altLang="en-US" sz="2400" dirty="0"/>
              <a:t>臨時扶輪社（</a:t>
            </a:r>
            <a:r>
              <a:rPr lang="en-US" altLang="zh-TW" sz="2400" b="1" i="1" dirty="0"/>
              <a:t>Provisional Rotary Club</a:t>
            </a:r>
            <a:r>
              <a:rPr lang="zh-TW" altLang="en-US" sz="2400" dirty="0" smtClean="0"/>
              <a:t>）</a:t>
            </a:r>
            <a:endParaRPr lang="en-US" altLang="zh-TW" sz="2400" dirty="0" smtClean="0"/>
          </a:p>
          <a:p>
            <a:r>
              <a:rPr lang="zh-TW" altLang="en-US" sz="2400" dirty="0"/>
              <a:t>特別代表（</a:t>
            </a:r>
            <a:r>
              <a:rPr lang="en-US" altLang="zh-TW" sz="2400" b="1" i="1" dirty="0"/>
              <a:t>Special Representative</a:t>
            </a:r>
            <a:r>
              <a:rPr lang="zh-TW" altLang="en-US" sz="2400" dirty="0" smtClean="0"/>
              <a:t>）</a:t>
            </a:r>
            <a:endParaRPr lang="en-US" altLang="zh-TW" sz="2400" dirty="0" smtClean="0"/>
          </a:p>
          <a:p>
            <a:r>
              <a:rPr lang="zh-TW" altLang="en-US" sz="2400" dirty="0"/>
              <a:t>輔導社（</a:t>
            </a:r>
            <a:r>
              <a:rPr lang="en-US" altLang="zh-TW" sz="2400" b="1" i="1" dirty="0"/>
              <a:t>Sponsor Club</a:t>
            </a:r>
            <a:r>
              <a:rPr lang="zh-TW" altLang="en-US" sz="2400" dirty="0" smtClean="0"/>
              <a:t>）</a:t>
            </a:r>
            <a:endParaRPr lang="en-US" altLang="zh-TW" sz="2400" dirty="0" smtClean="0"/>
          </a:p>
          <a:p>
            <a:r>
              <a:rPr lang="zh-TW" altLang="en-US" sz="2400" dirty="0"/>
              <a:t>百分之十的規定（</a:t>
            </a:r>
            <a:r>
              <a:rPr lang="en-US" altLang="zh-TW" sz="2400" b="1" i="1" dirty="0"/>
              <a:t>10% Rule</a:t>
            </a:r>
            <a:r>
              <a:rPr lang="zh-TW" altLang="en-US" sz="2400" dirty="0" smtClean="0"/>
              <a:t>）</a:t>
            </a:r>
            <a:endParaRPr lang="en-US" altLang="zh-TW" sz="2400" dirty="0" smtClean="0"/>
          </a:p>
          <a:p>
            <a:r>
              <a:rPr lang="zh-TW" altLang="en-US" sz="2400" dirty="0"/>
              <a:t>區域界限（</a:t>
            </a:r>
            <a:r>
              <a:rPr lang="en-US" altLang="zh-TW" sz="2400" b="1" i="1" dirty="0"/>
              <a:t>Territorial Limits</a:t>
            </a:r>
            <a:r>
              <a:rPr lang="zh-TW" altLang="en-US" sz="2400" dirty="0"/>
              <a:t>）</a:t>
            </a:r>
          </a:p>
        </p:txBody>
      </p:sp>
    </p:spTree>
    <p:extLst>
      <p:ext uri="{BB962C8B-B14F-4D97-AF65-F5344CB8AC3E}">
        <p14:creationId xmlns:p14="http://schemas.microsoft.com/office/powerpoint/2010/main" val="1237680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sz="3200" b="1" dirty="0"/>
              <a:t>2013</a:t>
            </a:r>
            <a:r>
              <a:rPr lang="zh-TW" altLang="en-US" sz="3200" dirty="0"/>
              <a:t>年模範扶輪社</a:t>
            </a:r>
            <a:r>
              <a:rPr lang="zh-TW" altLang="en-US" sz="3200" dirty="0" smtClean="0"/>
              <a:t>章程</a:t>
            </a:r>
            <a:r>
              <a:rPr lang="en-US" altLang="zh-TW" sz="3200" dirty="0" smtClean="0"/>
              <a:t/>
            </a:r>
            <a:br>
              <a:rPr lang="en-US" altLang="zh-TW" sz="3200" dirty="0" smtClean="0"/>
            </a:br>
            <a:r>
              <a:rPr lang="zh-TW" altLang="en-US" sz="2800" dirty="0"/>
              <a:t>第</a:t>
            </a:r>
            <a:r>
              <a:rPr lang="en-US" altLang="zh-TW" sz="2800" dirty="0"/>
              <a:t>7 </a:t>
            </a:r>
            <a:r>
              <a:rPr lang="zh-TW" altLang="en-US" sz="2800" dirty="0"/>
              <a:t>章 社員資格</a:t>
            </a:r>
          </a:p>
        </p:txBody>
      </p:sp>
      <p:sp>
        <p:nvSpPr>
          <p:cNvPr id="3" name="內容版面配置區 2"/>
          <p:cNvSpPr>
            <a:spLocks noGrp="1"/>
          </p:cNvSpPr>
          <p:nvPr>
            <p:ph sz="quarter" idx="1"/>
          </p:nvPr>
        </p:nvSpPr>
        <p:spPr/>
        <p:txBody>
          <a:bodyPr>
            <a:normAutofit/>
          </a:bodyPr>
          <a:lstStyle/>
          <a:p>
            <a:r>
              <a:rPr lang="zh-TW" altLang="en-US" sz="2400" dirty="0"/>
              <a:t>本社應要求轉社社員或前社員提出其原屬扶輪社之推薦</a:t>
            </a:r>
            <a:r>
              <a:rPr lang="zh-TW" altLang="en-US" sz="2400" dirty="0" smtClean="0"/>
              <a:t>函</a:t>
            </a:r>
            <a:endParaRPr lang="en-US" altLang="zh-TW" sz="2400" dirty="0" smtClean="0"/>
          </a:p>
          <a:p>
            <a:r>
              <a:rPr lang="zh-TW" altLang="en-US" sz="2400" dirty="0"/>
              <a:t>如未在</a:t>
            </a:r>
            <a:r>
              <a:rPr lang="en-US" altLang="zh-TW" sz="2400" dirty="0"/>
              <a:t>30</a:t>
            </a:r>
            <a:r>
              <a:rPr lang="zh-TW" altLang="en-US" sz="2400" dirty="0"/>
              <a:t>日內提出該聲明，將視同該社員未積欠本社任何款項</a:t>
            </a:r>
            <a:r>
              <a:rPr lang="zh-TW" altLang="en-US" sz="2400" dirty="0" smtClean="0"/>
              <a:t>。</a:t>
            </a:r>
            <a:endParaRPr lang="en-US" altLang="zh-TW" sz="2400" dirty="0" smtClean="0"/>
          </a:p>
          <a:p>
            <a:r>
              <a:rPr lang="zh-TW" altLang="en-US" sz="2400" dirty="0"/>
              <a:t>第</a:t>
            </a:r>
            <a:r>
              <a:rPr lang="en-US" altLang="zh-TW" sz="2400" b="1" dirty="0"/>
              <a:t>5 </a:t>
            </a:r>
            <a:r>
              <a:rPr lang="zh-TW" altLang="en-US" sz="2400" dirty="0"/>
              <a:t>條－</a:t>
            </a:r>
            <a:r>
              <a:rPr lang="zh-TW" altLang="en-US" sz="2400" b="1" dirty="0"/>
              <a:t>衛星扶輪社社員。</a:t>
            </a:r>
            <a:r>
              <a:rPr lang="zh-TW" altLang="en-US" sz="2400" dirty="0"/>
              <a:t>衛星扶輪社之社員同時為輔導社之社員，直至該衛星扶輪社獲准加入國際扶輪，</a:t>
            </a:r>
            <a:r>
              <a:rPr lang="zh-TW" altLang="en-US" sz="2400" dirty="0" smtClean="0"/>
              <a:t>成為</a:t>
            </a:r>
            <a:r>
              <a:rPr lang="zh-TW" altLang="en-US" sz="2400" dirty="0"/>
              <a:t>扶輪社為止。</a:t>
            </a:r>
          </a:p>
        </p:txBody>
      </p:sp>
    </p:spTree>
    <p:extLst>
      <p:ext uri="{BB962C8B-B14F-4D97-AF65-F5344CB8AC3E}">
        <p14:creationId xmlns:p14="http://schemas.microsoft.com/office/powerpoint/2010/main" val="193179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公正">
  <a:themeElements>
    <a:clrScheme name="公正">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公正">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公正">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195</TotalTime>
  <Words>1038</Words>
  <Application>Microsoft Office PowerPoint</Application>
  <PresentationFormat>如螢幕大小 (4:3)</PresentationFormat>
  <Paragraphs>138</Paragraphs>
  <Slides>17</Slides>
  <Notes>1</Notes>
  <HiddenSlides>0</HiddenSlides>
  <MMClips>0</MMClips>
  <ScaleCrop>false</ScaleCrop>
  <HeadingPairs>
    <vt:vector size="4" baseType="variant">
      <vt:variant>
        <vt:lpstr>佈景主題</vt:lpstr>
      </vt:variant>
      <vt:variant>
        <vt:i4>1</vt:i4>
      </vt:variant>
      <vt:variant>
        <vt:lpstr>投影片標題</vt:lpstr>
      </vt:variant>
      <vt:variant>
        <vt:i4>17</vt:i4>
      </vt:variant>
    </vt:vector>
  </HeadingPairs>
  <TitlesOfParts>
    <vt:vector size="18" baseType="lpstr">
      <vt:lpstr>公正</vt:lpstr>
      <vt:lpstr>指導新的扶輪社 Guiding the New Rotary Club</vt:lpstr>
      <vt:lpstr>指導新的扶輪社 Guiding the New Rotary Club</vt:lpstr>
      <vt:lpstr>PowerPoint 簡報</vt:lpstr>
      <vt:lpstr>扶輪社名稱國際扶輪理事會的政策 Board Policy Regarding Club Names</vt:lpstr>
      <vt:lpstr>成立新社基本文件</vt:lpstr>
      <vt:lpstr>成立新社五種建議方案</vt:lpstr>
      <vt:lpstr>籌組新社相關辭彙：</vt:lpstr>
      <vt:lpstr>PowerPoint 簡報</vt:lpstr>
      <vt:lpstr>2013年模範扶輪社章程 第7 章 社員資格</vt:lpstr>
      <vt:lpstr>第8 章 職業分類</vt:lpstr>
      <vt:lpstr>建議扶輪社籌備過程</vt:lpstr>
      <vt:lpstr>新社第一次籌備會議</vt:lpstr>
      <vt:lpstr>新社第二次籌備會議</vt:lpstr>
      <vt:lpstr>新社第四次籌備會議</vt:lpstr>
      <vt:lpstr>新社第五次籌備會議</vt:lpstr>
      <vt:lpstr>臨時社第一次會議</vt:lpstr>
      <vt:lpstr>臨時社第三次會議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指導新的扶輪社 Guiding the New Rotary Club</dc:title>
  <dc:creator>Dens</dc:creator>
  <cp:lastModifiedBy>Dens</cp:lastModifiedBy>
  <cp:revision>11</cp:revision>
  <dcterms:created xsi:type="dcterms:W3CDTF">2015-06-15T13:31:19Z</dcterms:created>
  <dcterms:modified xsi:type="dcterms:W3CDTF">2015-06-21T01:43:30Z</dcterms:modified>
</cp:coreProperties>
</file>