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6" r:id="rId3"/>
    <p:sldId id="257" r:id="rId4"/>
    <p:sldId id="258" r:id="rId5"/>
    <p:sldId id="259" r:id="rId6"/>
    <p:sldId id="260" r:id="rId7"/>
    <p:sldId id="261" r:id="rId8"/>
    <p:sldId id="262" r:id="rId9"/>
    <p:sldId id="263" r:id="rId10"/>
    <p:sldId id="264" r:id="rId11"/>
    <p:sldId id="267" r:id="rId12"/>
    <p:sldId id="268" r:id="rId13"/>
    <p:sldId id="269" r:id="rId14"/>
    <p:sldId id="270" r:id="rId15"/>
    <p:sldId id="272" r:id="rId16"/>
    <p:sldId id="273" r:id="rId17"/>
    <p:sldId id="274" r:id="rId18"/>
    <p:sldId id="275" r:id="rId1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0976" autoAdjust="0"/>
  </p:normalViewPr>
  <p:slideViewPr>
    <p:cSldViewPr>
      <p:cViewPr varScale="1">
        <p:scale>
          <a:sx n="44" d="100"/>
          <a:sy n="44" d="100"/>
        </p:scale>
        <p:origin x="-96" y="-30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801CAF-1BE2-4A9C-B4EA-E020F7703CE3}" type="datetimeFigureOut">
              <a:rPr lang="zh-TW" altLang="en-US" smtClean="0"/>
              <a:t>2013/5/25</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065D25-52F5-4C4A-922E-E01709571E73}" type="slidenum">
              <a:rPr lang="zh-TW" altLang="en-US" smtClean="0"/>
              <a:t>‹#›</a:t>
            </a:fld>
            <a:endParaRPr lang="zh-TW" altLang="en-US"/>
          </a:p>
        </p:txBody>
      </p:sp>
    </p:spTree>
    <p:extLst>
      <p:ext uri="{BB962C8B-B14F-4D97-AF65-F5344CB8AC3E}">
        <p14:creationId xmlns:p14="http://schemas.microsoft.com/office/powerpoint/2010/main" val="1465184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FE065D25-52F5-4C4A-922E-E01709571E73}" type="slidenum">
              <a:rPr lang="zh-TW" altLang="en-US" smtClean="0"/>
              <a:t>2</a:t>
            </a:fld>
            <a:endParaRPr lang="zh-TW" altLang="en-US"/>
          </a:p>
        </p:txBody>
      </p:sp>
    </p:spTree>
    <p:extLst>
      <p:ext uri="{BB962C8B-B14F-4D97-AF65-F5344CB8AC3E}">
        <p14:creationId xmlns:p14="http://schemas.microsoft.com/office/powerpoint/2010/main" val="1763200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日期及地點</a:t>
            </a:r>
          </a:p>
          <a:p>
            <a:r>
              <a:rPr lang="zh-TW" altLang="zh-TW" sz="1200" kern="1200" dirty="0" smtClean="0">
                <a:solidFill>
                  <a:schemeClr val="tx1"/>
                </a:solidFill>
                <a:effectLst/>
                <a:latin typeface="+mn-lt"/>
                <a:ea typeface="+mn-ea"/>
                <a:cs typeface="+mn-cs"/>
              </a:rPr>
              <a:t>日期、地點：地區總監在特別代表及幾位新職員的合作之下，決定會議時間、地點，並安排會議場所。在國際扶輪核准為會員社後，這臨時團體即成為正式扶輪社，因此，實際授證僅是一種儀式，但卻十分重要。在選定日期時，須注意要有足夠的時間來籌劃節目，招待以及地區方面宣傳。事實上，對這個新的團體而言，如能給予他們在授證會議前幾週像一個扶輪社一般的相聚，應是一個大好機會。日期之挑選可能不要和地區內其他重大事件日期互相衝突，以便其他社社員及其家屬皆能參加。會議地點之選擇當然須視設備是否完整，以及預定出席人數來作決定，尤其要特別注意的設備：如擴音器，揚聲器，桌椅及其他必要物品是否齊全可用。</a:t>
            </a:r>
          </a:p>
          <a:p>
            <a:r>
              <a:rPr lang="zh-TW" altLang="zh-TW" sz="1200" kern="1200" dirty="0" smtClean="0">
                <a:solidFill>
                  <a:schemeClr val="tx1"/>
                </a:solidFill>
                <a:effectLst/>
                <a:latin typeface="+mn-lt"/>
                <a:ea typeface="+mn-ea"/>
                <a:cs typeface="+mn-cs"/>
              </a:rPr>
              <a:t>費用預算：會議費用不得有紅字出現，乃是非常重要。一切費用均須包括在晚餐餐費中，因此餐費價格要較實際來得高些，以充裕經濟，但要儘可能使費用合理。在編列預算時，重要的是要預估出席人數及每餐的實際費用，其他也要準備的是如：程序表、餐票、座位卡，邀請書、宣傳資料及其他項目之印刷等。紀念品、節目費用、其他費用。</a:t>
            </a:r>
          </a:p>
          <a:p>
            <a:r>
              <a:rPr lang="zh-TW" altLang="zh-TW" sz="1200" kern="1200" dirty="0" smtClean="0">
                <a:solidFill>
                  <a:schemeClr val="tx1"/>
                </a:solidFill>
                <a:effectLst/>
                <a:latin typeface="+mn-lt"/>
                <a:ea typeface="+mn-ea"/>
                <a:cs typeface="+mn-cs"/>
              </a:rPr>
              <a:t>地區內扶輪社之邀請：邀請書寄出之時間，必須使各社有足夠在兩次例會中宣佈的時間。邀請書中要註明日期、時間、地點、預定之單價，並說明發表主要演講人選之資料，並且要註明接受預約報名的最後時限，秘書必須通知指定人士告預約人數，附寄回郵的信封可鼓勵各社早日回答，鼓勵各社保證付款或寄來支票支付所有參加人士餐費。</a:t>
            </a:r>
          </a:p>
          <a:p>
            <a:endParaRPr lang="zh-TW" altLang="en-US" dirty="0"/>
          </a:p>
        </p:txBody>
      </p:sp>
      <p:sp>
        <p:nvSpPr>
          <p:cNvPr id="4" name="投影片編號版面配置區 3"/>
          <p:cNvSpPr>
            <a:spLocks noGrp="1"/>
          </p:cNvSpPr>
          <p:nvPr>
            <p:ph type="sldNum" sz="quarter" idx="10"/>
          </p:nvPr>
        </p:nvSpPr>
        <p:spPr/>
        <p:txBody>
          <a:bodyPr/>
          <a:lstStyle/>
          <a:p>
            <a:fld id="{FE065D25-52F5-4C4A-922E-E01709571E73}" type="slidenum">
              <a:rPr lang="zh-TW" altLang="en-US" smtClean="0"/>
              <a:t>14</a:t>
            </a:fld>
            <a:endParaRPr lang="zh-TW" altLang="en-US"/>
          </a:p>
        </p:txBody>
      </p:sp>
    </p:spTree>
    <p:extLst>
      <p:ext uri="{BB962C8B-B14F-4D97-AF65-F5344CB8AC3E}">
        <p14:creationId xmlns:p14="http://schemas.microsoft.com/office/powerpoint/2010/main" val="616671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整個議程應以增進相識，聯誼及灌輸扶輪理想和宗旨給新的扶輪一群來策劃。會議應是一個愉快但極莊嚴的場合，若場地許可的話，應安排會前接待及聯誼時間。新扶輪社社員伉儷應配合帶不同顏色的徽章以與來賓有所區別。</a:t>
            </a:r>
          </a:p>
          <a:p>
            <a:r>
              <a:rPr lang="zh-TW" altLang="zh-TW" sz="1200" kern="1200" dirty="0" smtClean="0">
                <a:solidFill>
                  <a:schemeClr val="tx1"/>
                </a:solidFill>
                <a:effectLst/>
                <a:latin typeface="+mn-lt"/>
                <a:ea typeface="+mn-ea"/>
                <a:cs typeface="+mn-cs"/>
              </a:rPr>
              <a:t>邀請扶輪社員來做主要演說時，人選應特別注意，這位演說社員必須要有良好的扶輪服務背景，他才能擔任一次激勵性的扶輪演說。</a:t>
            </a:r>
            <a:r>
              <a:rPr lang="zh-TW" altLang="zh-TW" sz="1200" b="1" kern="1200" dirty="0" smtClean="0">
                <a:solidFill>
                  <a:schemeClr val="tx1"/>
                </a:solidFill>
                <a:effectLst/>
                <a:latin typeface="+mn-lt"/>
                <a:ea typeface="+mn-ea"/>
                <a:cs typeface="+mn-cs"/>
              </a:rPr>
              <a:t>習慣上由特別代表或輔導社社長宣佈開會，並繼續擔任主持人。</a:t>
            </a:r>
            <a:r>
              <a:rPr lang="zh-TW" altLang="zh-TW" sz="1200" kern="1200" dirty="0" smtClean="0">
                <a:solidFill>
                  <a:schemeClr val="tx1"/>
                </a:solidFill>
                <a:effectLst/>
                <a:latin typeface="+mn-lt"/>
                <a:ea typeface="+mn-ea"/>
                <a:cs typeface="+mn-cs"/>
              </a:rPr>
              <a:t>他必須讓每位參與者確切知曉他們要做何事及其時間限制，要預先送一份議程給每位參與會議節目者。</a:t>
            </a:r>
          </a:p>
          <a:p>
            <a:r>
              <a:rPr lang="zh-TW" altLang="zh-TW" sz="1200" kern="1200" dirty="0" smtClean="0">
                <a:solidFill>
                  <a:schemeClr val="tx1"/>
                </a:solidFill>
                <a:effectLst/>
                <a:latin typeface="+mn-lt"/>
                <a:ea typeface="+mn-ea"/>
                <a:cs typeface="+mn-cs"/>
              </a:rPr>
              <a:t>下列是建議性會議議程概要：</a:t>
            </a:r>
          </a:p>
          <a:p>
            <a:r>
              <a:rPr lang="zh-TW" altLang="zh-TW" sz="1200" kern="1200" dirty="0" smtClean="0">
                <a:solidFill>
                  <a:schemeClr val="tx1"/>
                </a:solidFill>
                <a:effectLst/>
                <a:latin typeface="+mn-lt"/>
                <a:ea typeface="+mn-ea"/>
                <a:cs typeface="+mn-cs"/>
              </a:rPr>
              <a:t>默禱</a:t>
            </a:r>
          </a:p>
          <a:p>
            <a:r>
              <a:rPr lang="zh-TW" altLang="zh-TW" sz="1200" kern="1200" dirty="0" smtClean="0">
                <a:solidFill>
                  <a:schemeClr val="tx1"/>
                </a:solidFill>
                <a:effectLst/>
                <a:latin typeface="+mn-lt"/>
                <a:ea typeface="+mn-ea"/>
                <a:cs typeface="+mn-cs"/>
              </a:rPr>
              <a:t>致歡迎詞，唱扶輪歌曲</a:t>
            </a:r>
          </a:p>
          <a:p>
            <a:r>
              <a:rPr lang="zh-TW" altLang="zh-TW" sz="1200" kern="1200" dirty="0" smtClean="0">
                <a:solidFill>
                  <a:schemeClr val="tx1"/>
                </a:solidFill>
                <a:effectLst/>
                <a:latin typeface="+mn-lt"/>
                <a:ea typeface="+mn-ea"/>
                <a:cs typeface="+mn-cs"/>
              </a:rPr>
              <a:t>晚餐</a:t>
            </a:r>
          </a:p>
          <a:p>
            <a:r>
              <a:rPr lang="zh-TW" altLang="zh-TW" sz="1200" kern="1200" dirty="0" smtClean="0">
                <a:solidFill>
                  <a:schemeClr val="tx1"/>
                </a:solidFill>
                <a:effectLst/>
                <a:latin typeface="+mn-lt"/>
                <a:ea typeface="+mn-ea"/>
                <a:cs typeface="+mn-cs"/>
              </a:rPr>
              <a:t>介紹主桌來賓</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主客</a:t>
            </a:r>
            <a:r>
              <a:rPr lang="en-US" altLang="zh-TW" sz="1200" kern="1200" dirty="0" smtClean="0">
                <a:solidFill>
                  <a:schemeClr val="tx1"/>
                </a:solidFill>
                <a:effectLst/>
                <a:latin typeface="+mn-lt"/>
                <a:ea typeface="+mn-ea"/>
                <a:cs typeface="+mn-cs"/>
              </a:rPr>
              <a:t>)</a:t>
            </a:r>
            <a:endParaRPr lang="zh-TW"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介紹各社來訪社友</a:t>
            </a:r>
          </a:p>
          <a:p>
            <a:r>
              <a:rPr lang="zh-TW" altLang="zh-TW" sz="1200" kern="1200" dirty="0" smtClean="0">
                <a:solidFill>
                  <a:schemeClr val="tx1"/>
                </a:solidFill>
                <a:effectLst/>
                <a:latin typeface="+mn-lt"/>
                <a:ea typeface="+mn-ea"/>
                <a:cs typeface="+mn-cs"/>
              </a:rPr>
              <a:t>音樂</a:t>
            </a:r>
          </a:p>
          <a:p>
            <a:r>
              <a:rPr lang="zh-TW" altLang="zh-TW" sz="1200" kern="1200" dirty="0" smtClean="0">
                <a:solidFill>
                  <a:schemeClr val="tx1"/>
                </a:solidFill>
                <a:effectLst/>
                <a:latin typeface="+mn-lt"/>
                <a:ea typeface="+mn-ea"/>
                <a:cs typeface="+mn-cs"/>
              </a:rPr>
              <a:t>演說</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由地區總監或其他資深扶輪社員擔任</a:t>
            </a:r>
            <a:r>
              <a:rPr lang="en-US" altLang="zh-TW" sz="1200" kern="1200" dirty="0" smtClean="0">
                <a:solidFill>
                  <a:schemeClr val="tx1"/>
                </a:solidFill>
                <a:effectLst/>
                <a:latin typeface="+mn-lt"/>
                <a:ea typeface="+mn-ea"/>
                <a:cs typeface="+mn-cs"/>
              </a:rPr>
              <a:t>)</a:t>
            </a:r>
            <a:endParaRPr lang="zh-TW" altLang="zh-TW" sz="1200" kern="1200" dirty="0" smtClean="0">
              <a:solidFill>
                <a:schemeClr val="tx1"/>
              </a:solidFill>
              <a:effectLst/>
              <a:latin typeface="+mn-lt"/>
              <a:ea typeface="+mn-ea"/>
              <a:cs typeface="+mn-cs"/>
            </a:endParaRPr>
          </a:p>
          <a:p>
            <a:r>
              <a:rPr lang="zh-TW" altLang="zh-TW" sz="1200" kern="1200" dirty="0" smtClean="0">
                <a:solidFill>
                  <a:schemeClr val="tx1"/>
                </a:solidFill>
                <a:effectLst/>
                <a:latin typeface="+mn-lt"/>
                <a:ea typeface="+mn-ea"/>
                <a:cs typeface="+mn-cs"/>
              </a:rPr>
              <a:t>地區總監頒發證書</a:t>
            </a:r>
          </a:p>
          <a:p>
            <a:r>
              <a:rPr lang="zh-TW" altLang="zh-TW" sz="1200" kern="1200" dirty="0" smtClean="0">
                <a:solidFill>
                  <a:schemeClr val="tx1"/>
                </a:solidFill>
                <a:effectLst/>
                <a:latin typeface="+mn-lt"/>
                <a:ea typeface="+mn-ea"/>
                <a:cs typeface="+mn-cs"/>
              </a:rPr>
              <a:t>新社社長致詞並接受證書</a:t>
            </a:r>
          </a:p>
          <a:p>
            <a:r>
              <a:rPr lang="zh-TW" altLang="zh-TW" sz="1200" kern="1200" dirty="0" smtClean="0">
                <a:solidFill>
                  <a:schemeClr val="tx1"/>
                </a:solidFill>
                <a:effectLst/>
                <a:latin typeface="+mn-lt"/>
                <a:ea typeface="+mn-ea"/>
                <a:cs typeface="+mn-cs"/>
              </a:rPr>
              <a:t>介紹新社社員及社員夫人</a:t>
            </a:r>
          </a:p>
          <a:p>
            <a:r>
              <a:rPr lang="zh-TW" altLang="zh-TW" sz="1200" kern="1200" dirty="0" smtClean="0">
                <a:solidFill>
                  <a:schemeClr val="tx1"/>
                </a:solidFill>
                <a:effectLst/>
                <a:latin typeface="+mn-lt"/>
                <a:ea typeface="+mn-ea"/>
                <a:cs typeface="+mn-cs"/>
              </a:rPr>
              <a:t>友社贈送禮物</a:t>
            </a:r>
          </a:p>
          <a:p>
            <a:r>
              <a:rPr lang="zh-TW" altLang="zh-TW" sz="1200" kern="1200" dirty="0" smtClean="0">
                <a:solidFill>
                  <a:schemeClr val="tx1"/>
                </a:solidFill>
                <a:effectLst/>
                <a:latin typeface="+mn-lt"/>
                <a:ea typeface="+mn-ea"/>
                <a:cs typeface="+mn-cs"/>
              </a:rPr>
              <a:t>地區總監或特別代表致謝詞</a:t>
            </a:r>
          </a:p>
          <a:p>
            <a:r>
              <a:rPr lang="zh-TW" altLang="zh-TW" sz="1200" kern="1200" dirty="0" smtClean="0">
                <a:solidFill>
                  <a:schemeClr val="tx1"/>
                </a:solidFill>
                <a:effectLst/>
                <a:latin typeface="+mn-lt"/>
                <a:ea typeface="+mn-ea"/>
                <a:cs typeface="+mn-cs"/>
              </a:rPr>
              <a:t>閉會</a:t>
            </a:r>
          </a:p>
          <a:p>
            <a:r>
              <a:rPr lang="zh-TW" altLang="zh-TW" sz="1200" kern="1200" dirty="0" smtClean="0">
                <a:solidFill>
                  <a:schemeClr val="tx1"/>
                </a:solidFill>
                <a:effectLst/>
                <a:latin typeface="+mn-lt"/>
                <a:ea typeface="+mn-ea"/>
                <a:cs typeface="+mn-cs"/>
              </a:rPr>
              <a:t>節目單</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授證特刊</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：應編印節目單或授證特刊作為授證紀念，歷史性文件，不必太精美或昂貴，可向國際扶輪秘書處索取此種節目單樣本。</a:t>
            </a:r>
          </a:p>
          <a:p>
            <a:endParaRPr lang="zh-TW" altLang="en-US" dirty="0"/>
          </a:p>
        </p:txBody>
      </p:sp>
      <p:sp>
        <p:nvSpPr>
          <p:cNvPr id="4" name="投影片編號版面配置區 3"/>
          <p:cNvSpPr>
            <a:spLocks noGrp="1"/>
          </p:cNvSpPr>
          <p:nvPr>
            <p:ph type="sldNum" sz="quarter" idx="10"/>
          </p:nvPr>
        </p:nvSpPr>
        <p:spPr/>
        <p:txBody>
          <a:bodyPr/>
          <a:lstStyle/>
          <a:p>
            <a:fld id="{FE065D25-52F5-4C4A-922E-E01709571E73}" type="slidenum">
              <a:rPr lang="zh-TW" altLang="en-US" smtClean="0"/>
              <a:t>15</a:t>
            </a:fld>
            <a:endParaRPr lang="zh-TW" altLang="en-US"/>
          </a:p>
        </p:txBody>
      </p:sp>
    </p:spTree>
    <p:extLst>
      <p:ext uri="{BB962C8B-B14F-4D97-AF65-F5344CB8AC3E}">
        <p14:creationId xmlns:p14="http://schemas.microsoft.com/office/powerpoint/2010/main" val="94647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宣傳</a:t>
            </a:r>
          </a:p>
          <a:p>
            <a:r>
              <a:rPr lang="zh-TW" altLang="zh-TW" sz="1200" kern="1200" dirty="0" smtClean="0">
                <a:solidFill>
                  <a:schemeClr val="tx1"/>
                </a:solidFill>
                <a:effectLst/>
                <a:latin typeface="+mn-lt"/>
                <a:ea typeface="+mn-ea"/>
                <a:cs typeface="+mn-cs"/>
              </a:rPr>
              <a:t>使社區能對扶輪社及新社有一個瞭解，應向地方報紙及電台發佈新聞消息。一旦新社為國際扶輪核准，秘書就會收到下列宣傳資料：</a:t>
            </a:r>
          </a:p>
          <a:p>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由新社填地方消息的一份建議發佈的故事。</a:t>
            </a:r>
          </a:p>
          <a:p>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扶輪社徽章圖樣及其意義。</a:t>
            </a:r>
          </a:p>
          <a:p>
            <a:r>
              <a:rPr lang="en-US" altLang="zh-TW" sz="1200" kern="1200" dirty="0" smtClean="0">
                <a:solidFill>
                  <a:schemeClr val="tx1"/>
                </a:solidFill>
                <a:effectLst/>
                <a:latin typeface="+mn-lt"/>
                <a:ea typeface="+mn-ea"/>
                <a:cs typeface="+mn-cs"/>
              </a:rPr>
              <a:t>3.</a:t>
            </a:r>
            <a:r>
              <a:rPr lang="zh-TW" altLang="zh-TW" sz="1200" kern="1200" dirty="0" smtClean="0">
                <a:solidFill>
                  <a:schemeClr val="tx1"/>
                </a:solidFill>
                <a:effectLst/>
                <a:latin typeface="+mn-lt"/>
                <a:ea typeface="+mn-ea"/>
                <a:cs typeface="+mn-cs"/>
              </a:rPr>
              <a:t>介紹扶輪社創辦人及國際扶輪社長及秘書長之照片及其一生傳記。</a:t>
            </a:r>
          </a:p>
          <a:p>
            <a:r>
              <a:rPr lang="en-US" altLang="zh-TW" sz="1200" kern="1200" dirty="0" smtClean="0">
                <a:solidFill>
                  <a:schemeClr val="tx1"/>
                </a:solidFill>
                <a:effectLst/>
                <a:latin typeface="+mn-lt"/>
                <a:ea typeface="+mn-ea"/>
                <a:cs typeface="+mn-cs"/>
              </a:rPr>
              <a:t>4.</a:t>
            </a:r>
            <a:r>
              <a:rPr lang="zh-TW" altLang="zh-TW" sz="1200" kern="1200" dirty="0" smtClean="0">
                <a:solidFill>
                  <a:schemeClr val="tx1"/>
                </a:solidFill>
                <a:effectLst/>
                <a:latin typeface="+mn-lt"/>
                <a:ea typeface="+mn-ea"/>
                <a:cs typeface="+mn-cs"/>
              </a:rPr>
              <a:t>建議發佈社論。</a:t>
            </a:r>
          </a:p>
          <a:p>
            <a:r>
              <a:rPr lang="en-US" altLang="zh-TW" sz="1200" kern="1200" dirty="0" smtClean="0">
                <a:solidFill>
                  <a:schemeClr val="tx1"/>
                </a:solidFill>
                <a:effectLst/>
                <a:latin typeface="+mn-lt"/>
                <a:ea typeface="+mn-ea"/>
                <a:cs typeface="+mn-cs"/>
              </a:rPr>
              <a:t>5.</a:t>
            </a:r>
            <a:r>
              <a:rPr lang="zh-TW" altLang="zh-TW" sz="1200" kern="1200" dirty="0" smtClean="0">
                <a:solidFill>
                  <a:schemeClr val="tx1"/>
                </a:solidFill>
                <a:effectLst/>
                <a:latin typeface="+mn-lt"/>
                <a:ea typeface="+mn-ea"/>
                <a:cs typeface="+mn-cs"/>
              </a:rPr>
              <a:t>這就是扶輪社</a:t>
            </a:r>
            <a:r>
              <a:rPr lang="en-US" altLang="zh-TW" sz="1200" kern="1200" dirty="0" smtClean="0">
                <a:solidFill>
                  <a:schemeClr val="tx1"/>
                </a:solidFill>
                <a:effectLst/>
                <a:latin typeface="+mn-lt"/>
                <a:ea typeface="+mn-ea"/>
                <a:cs typeface="+mn-cs"/>
              </a:rPr>
              <a:t>(This is Rotary)</a:t>
            </a:r>
            <a:r>
              <a:rPr lang="zh-TW" altLang="zh-TW" sz="1200" kern="1200" dirty="0" smtClean="0">
                <a:solidFill>
                  <a:schemeClr val="tx1"/>
                </a:solidFill>
                <a:effectLst/>
                <a:latin typeface="+mn-lt"/>
                <a:ea typeface="+mn-ea"/>
                <a:cs typeface="+mn-cs"/>
              </a:rPr>
              <a:t>。</a:t>
            </a:r>
          </a:p>
          <a:p>
            <a:r>
              <a:rPr lang="zh-TW" altLang="zh-TW" sz="1200" kern="1200" dirty="0" smtClean="0">
                <a:solidFill>
                  <a:schemeClr val="tx1"/>
                </a:solidFill>
                <a:effectLst/>
                <a:latin typeface="+mn-lt"/>
                <a:ea typeface="+mn-ea"/>
                <a:cs typeface="+mn-cs"/>
              </a:rPr>
              <a:t>貴賓：為了介紹為服務所組織的新社，應邀請地區內所有地方富紳及前任及現任國際扶輪職員，並一定把他們的大名刊出發表。</a:t>
            </a:r>
          </a:p>
          <a:p>
            <a:r>
              <a:rPr lang="zh-TW" altLang="zh-TW" sz="1200" kern="1200" dirty="0" smtClean="0">
                <a:solidFill>
                  <a:schemeClr val="tx1"/>
                </a:solidFill>
                <a:effectLst/>
                <a:latin typeface="+mn-lt"/>
                <a:ea typeface="+mn-ea"/>
                <a:cs typeface="+mn-cs"/>
              </a:rPr>
              <a:t>新聞報紙及電台介紹：為了建立良好友善關係應邀請地方新聞經營者或主編以及電台首長參加並發給招待餐券。</a:t>
            </a:r>
          </a:p>
          <a:p>
            <a:r>
              <a:rPr lang="zh-TW" altLang="zh-TW" sz="1200" kern="1200" dirty="0" smtClean="0">
                <a:solidFill>
                  <a:schemeClr val="tx1"/>
                </a:solidFill>
                <a:effectLst/>
                <a:latin typeface="+mn-lt"/>
                <a:ea typeface="+mn-ea"/>
                <a:cs typeface="+mn-cs"/>
              </a:rPr>
              <a:t>贈給新社之禮物：通常輔導社及其他社會贈送新社禮物，如每位創社社員一份國際扶輪名錄、講台、扶輪旗、扶輪襟和徽章等。贈送時都是由地區總監或其特別代表安排。會議主席或司儀在會議開始前要先知道那些扶輪社要贈送禮物，以避免在場未贈禮物發生困窘。</a:t>
            </a:r>
          </a:p>
          <a:p>
            <a:endParaRPr lang="zh-TW" altLang="en-US" dirty="0"/>
          </a:p>
        </p:txBody>
      </p:sp>
      <p:sp>
        <p:nvSpPr>
          <p:cNvPr id="4" name="投影片編號版面配置區 3"/>
          <p:cNvSpPr>
            <a:spLocks noGrp="1"/>
          </p:cNvSpPr>
          <p:nvPr>
            <p:ph type="sldNum" sz="quarter" idx="10"/>
          </p:nvPr>
        </p:nvSpPr>
        <p:spPr/>
        <p:txBody>
          <a:bodyPr/>
          <a:lstStyle/>
          <a:p>
            <a:fld id="{FE065D25-52F5-4C4A-922E-E01709571E73}" type="slidenum">
              <a:rPr lang="zh-TW" altLang="en-US" smtClean="0"/>
              <a:t>16</a:t>
            </a:fld>
            <a:endParaRPr lang="zh-TW" altLang="en-US"/>
          </a:p>
        </p:txBody>
      </p:sp>
    </p:spTree>
    <p:extLst>
      <p:ext uri="{BB962C8B-B14F-4D97-AF65-F5344CB8AC3E}">
        <p14:creationId xmlns:p14="http://schemas.microsoft.com/office/powerpoint/2010/main" val="2192999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4A94CA2-3FC1-48C4-9E21-702180CD3EE5}" type="slidenum">
              <a:rPr lang="zh-TW" altLang="en-US" smtClean="0"/>
              <a:t>‹#›</a:t>
            </a:fld>
            <a:endParaRPr lang="zh-TW" alt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zh-TW" altLang="en-US" smtClean="0"/>
              <a:t>按一下以編輯母片標題樣式</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4" name="Date Placeholder 3"/>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4A94CA2-3FC1-48C4-9E21-702180CD3EE5}" type="slidenum">
              <a:rPr lang="zh-TW" altLang="en-US" smtClean="0"/>
              <a:t>‹#›</a:t>
            </a:fld>
            <a:endParaRPr lang="zh-TW" altLang="en-US"/>
          </a:p>
        </p:txBody>
      </p:sp>
      <p:sp>
        <p:nvSpPr>
          <p:cNvPr id="8" name="Content Placeholder 7"/>
          <p:cNvSpPr>
            <a:spLocks noGrp="1"/>
          </p:cNvSpPr>
          <p:nvPr>
            <p:ph sz="quarter" idx="13"/>
          </p:nvPr>
        </p:nvSpPr>
        <p:spPr>
          <a:xfrm>
            <a:off x="609600" y="1600200"/>
            <a:ext cx="79248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Date Placeholder 3"/>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5" name="Date Placeholder 4"/>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7" name="Date Placeholder 6"/>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zh-TW" altLang="en-US" smtClean="0"/>
              <a:t>按一下以編輯母片標題樣式</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fld id="{0694A904-F271-4480-8F84-E27B70BAFDE1}" type="datetimeFigureOut">
              <a:rPr lang="zh-TW" altLang="en-US" smtClean="0"/>
              <a:t>2013/5/25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E4A94CA2-3FC1-48C4-9E21-702180CD3EE5}"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0694A904-F271-4480-8F84-E27B70BAFDE1}" type="datetimeFigureOut">
              <a:rPr lang="zh-TW" altLang="en-US" smtClean="0"/>
              <a:t>2013/5/25</a:t>
            </a:fld>
            <a:endParaRPr lang="zh-TW" alt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zh-TW" alt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E4A94CA2-3FC1-48C4-9E21-702180CD3EE5}" type="slidenum">
              <a:rPr lang="zh-TW" altLang="en-US" smtClean="0"/>
              <a:t>‹#›</a:t>
            </a:fld>
            <a:endParaRPr lang="zh-TW"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371600" y="4797152"/>
            <a:ext cx="6400800" cy="1224136"/>
          </a:xfrm>
        </p:spPr>
        <p:txBody>
          <a:bodyPr>
            <a:normAutofit/>
          </a:bodyPr>
          <a:lstStyle/>
          <a:p>
            <a:r>
              <a:rPr lang="zh-TW" altLang="en-US" sz="2800" dirty="0" smtClean="0">
                <a:latin typeface="微軟正黑體" pitchFamily="34" charset="-120"/>
                <a:ea typeface="微軟正黑體" pitchFamily="34" charset="-120"/>
              </a:rPr>
              <a:t>主講人</a:t>
            </a:r>
            <a:r>
              <a:rPr lang="en-US" altLang="zh-TW" sz="2800" dirty="0" smtClean="0">
                <a:latin typeface="微軟正黑體" pitchFamily="34" charset="-120"/>
                <a:ea typeface="微軟正黑體" pitchFamily="34" charset="-120"/>
              </a:rPr>
              <a:t>: </a:t>
            </a:r>
            <a:r>
              <a:rPr lang="zh-TW" altLang="en-US" sz="2800" dirty="0" smtClean="0">
                <a:latin typeface="微軟正黑體" pitchFamily="34" charset="-120"/>
                <a:ea typeface="微軟正黑體" pitchFamily="34" charset="-120"/>
              </a:rPr>
              <a:t>李博信前社長</a:t>
            </a:r>
            <a:r>
              <a:rPr lang="en-US" altLang="zh-TW" sz="2800" dirty="0" smtClean="0">
                <a:latin typeface="微軟正黑體" pitchFamily="34" charset="-120"/>
                <a:ea typeface="微軟正黑體" pitchFamily="34" charset="-120"/>
              </a:rPr>
              <a:t> PP Marian</a:t>
            </a:r>
          </a:p>
          <a:p>
            <a:r>
              <a:rPr lang="zh-TW" altLang="zh-TW" sz="2800" dirty="0" smtClean="0">
                <a:latin typeface="微軟正黑體" pitchFamily="34" charset="-120"/>
                <a:ea typeface="微軟正黑體" pitchFamily="34" charset="-120"/>
              </a:rPr>
              <a:t>國際</a:t>
            </a:r>
            <a:r>
              <a:rPr lang="zh-TW" altLang="zh-TW" sz="2800" dirty="0">
                <a:latin typeface="微軟正黑體" pitchFamily="34" charset="-120"/>
                <a:ea typeface="微軟正黑體" pitchFamily="34" charset="-120"/>
              </a:rPr>
              <a:t>扶輪</a:t>
            </a:r>
            <a:r>
              <a:rPr lang="en-US" altLang="zh-TW" sz="2800" dirty="0">
                <a:latin typeface="微軟正黑體" pitchFamily="34" charset="-120"/>
                <a:ea typeface="微軟正黑體" pitchFamily="34" charset="-120"/>
              </a:rPr>
              <a:t>3520</a:t>
            </a:r>
            <a:r>
              <a:rPr lang="zh-TW" altLang="zh-TW" sz="2800" dirty="0">
                <a:latin typeface="微軟正黑體" pitchFamily="34" charset="-120"/>
                <a:ea typeface="微軟正黑體" pitchFamily="34" charset="-120"/>
              </a:rPr>
              <a:t>地區</a:t>
            </a:r>
            <a:r>
              <a:rPr lang="en-US" altLang="zh-TW" sz="2800" dirty="0">
                <a:latin typeface="微軟正黑體" pitchFamily="34" charset="-120"/>
                <a:ea typeface="微軟正黑體" pitchFamily="34" charset="-120"/>
              </a:rPr>
              <a:t>PDG DENS</a:t>
            </a:r>
            <a:r>
              <a:rPr lang="zh-TW" altLang="zh-TW" sz="2800" dirty="0" smtClean="0">
                <a:latin typeface="微軟正黑體" pitchFamily="34" charset="-120"/>
                <a:ea typeface="微軟正黑體" pitchFamily="34" charset="-120"/>
              </a:rPr>
              <a:t>提供</a:t>
            </a:r>
            <a:endParaRPr lang="zh-TW" altLang="zh-TW" sz="2800" dirty="0">
              <a:latin typeface="微軟正黑體" pitchFamily="34" charset="-120"/>
              <a:ea typeface="微軟正黑體" pitchFamily="34" charset="-120"/>
            </a:endParaRPr>
          </a:p>
        </p:txBody>
      </p:sp>
      <p:sp>
        <p:nvSpPr>
          <p:cNvPr id="2" name="標題 1"/>
          <p:cNvSpPr>
            <a:spLocks noGrp="1"/>
          </p:cNvSpPr>
          <p:nvPr>
            <p:ph type="ctrTitle"/>
          </p:nvPr>
        </p:nvSpPr>
        <p:spPr>
          <a:xfrm>
            <a:off x="685800" y="2130425"/>
            <a:ext cx="7772400" cy="1131925"/>
          </a:xfrm>
        </p:spPr>
        <p:txBody>
          <a:bodyPr>
            <a:normAutofit/>
          </a:bodyPr>
          <a:lstStyle/>
          <a:p>
            <a:r>
              <a:rPr lang="zh-TW" altLang="zh-TW" sz="6000" b="1" dirty="0">
                <a:effectLst>
                  <a:outerShdw blurRad="38100" dist="38100" dir="2700000" algn="tl">
                    <a:srgbClr val="000000">
                      <a:alpha val="43137"/>
                    </a:srgbClr>
                  </a:outerShdw>
                </a:effectLst>
                <a:latin typeface="微軟正黑體" pitchFamily="34" charset="-120"/>
                <a:ea typeface="微軟正黑體" pitchFamily="34" charset="-120"/>
              </a:rPr>
              <a:t>建議扶輪社籌備</a:t>
            </a:r>
            <a:r>
              <a:rPr lang="zh-TW" altLang="zh-TW" sz="6000" b="1" dirty="0" smtClean="0">
                <a:effectLst>
                  <a:outerShdw blurRad="38100" dist="38100" dir="2700000" algn="tl">
                    <a:srgbClr val="000000">
                      <a:alpha val="43137"/>
                    </a:srgbClr>
                  </a:outerShdw>
                </a:effectLst>
                <a:latin typeface="微軟正黑體" pitchFamily="34" charset="-120"/>
                <a:ea typeface="微軟正黑體" pitchFamily="34" charset="-120"/>
              </a:rPr>
              <a:t>過程</a:t>
            </a:r>
            <a:endParaRPr lang="zh-TW" altLang="en-US" sz="6000" b="1" dirty="0">
              <a:effectLst>
                <a:outerShdw blurRad="38100" dist="38100" dir="2700000" algn="tl">
                  <a:srgbClr val="000000">
                    <a:alpha val="43137"/>
                  </a:srgbClr>
                </a:outerShdw>
              </a:effectLst>
              <a:latin typeface="微軟正黑體" pitchFamily="34" charset="-120"/>
              <a:ea typeface="微軟正黑體" pitchFamily="34" charset="-120"/>
            </a:endParaRPr>
          </a:p>
        </p:txBody>
      </p:sp>
    </p:spTree>
    <p:extLst>
      <p:ext uri="{BB962C8B-B14F-4D97-AF65-F5344CB8AC3E}">
        <p14:creationId xmlns:p14="http://schemas.microsoft.com/office/powerpoint/2010/main" val="20876081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zh-TW" sz="4400" dirty="0">
                <a:latin typeface="微軟正黑體" pitchFamily="34" charset="-120"/>
                <a:ea typeface="微軟正黑體" pitchFamily="34" charset="-120"/>
              </a:rPr>
              <a:t>臨時社</a:t>
            </a:r>
            <a:r>
              <a:rPr lang="zh-TW" altLang="zh-TW" sz="4400" dirty="0" smtClean="0">
                <a:latin typeface="微軟正黑體" pitchFamily="34" charset="-120"/>
                <a:ea typeface="微軟正黑體" pitchFamily="34" charset="-120"/>
              </a:rPr>
              <a:t>第</a:t>
            </a:r>
            <a:r>
              <a:rPr lang="zh-TW" altLang="en-US" sz="4400" dirty="0" smtClean="0">
                <a:latin typeface="微軟正黑體" pitchFamily="34" charset="-120"/>
                <a:ea typeface="微軟正黑體" pitchFamily="34" charset="-120"/>
              </a:rPr>
              <a:t>二</a:t>
            </a:r>
            <a:r>
              <a:rPr lang="zh-TW" altLang="zh-TW" sz="4400" dirty="0" smtClean="0">
                <a:latin typeface="微軟正黑體" pitchFamily="34" charset="-120"/>
                <a:ea typeface="微軟正黑體" pitchFamily="34" charset="-120"/>
              </a:rPr>
              <a:t>次會議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1844824"/>
            <a:ext cx="8229600" cy="4536504"/>
          </a:xfrm>
        </p:spPr>
        <p:txBody>
          <a:bodyPr>
            <a:normAutofit/>
          </a:bodyPr>
          <a:lstStyle/>
          <a:p>
            <a:pPr>
              <a:spcBef>
                <a:spcPts val="600"/>
              </a:spcBef>
              <a:spcAft>
                <a:spcPts val="1200"/>
              </a:spcAft>
            </a:pPr>
            <a:r>
              <a:rPr lang="zh-TW" altLang="en-US" sz="2800" dirty="0" smtClean="0">
                <a:latin typeface="微軟正黑體" pitchFamily="34" charset="-120"/>
                <a:ea typeface="微軟正黑體" pitchFamily="34" charset="-120"/>
              </a:rPr>
              <a:t>通過章程、細則並舉行會員大會</a:t>
            </a:r>
            <a:endParaRPr lang="en-US" altLang="zh-TW" sz="2800" dirty="0">
              <a:latin typeface="微軟正黑體" pitchFamily="34" charset="-120"/>
              <a:ea typeface="微軟正黑體" pitchFamily="34" charset="-120"/>
            </a:endParaRPr>
          </a:p>
          <a:p>
            <a:pPr>
              <a:spcBef>
                <a:spcPts val="600"/>
              </a:spcBef>
              <a:spcAft>
                <a:spcPts val="1200"/>
              </a:spcAft>
            </a:pPr>
            <a:r>
              <a:rPr lang="zh-TW" altLang="en-US" sz="2800" dirty="0" smtClean="0">
                <a:latin typeface="微軟正黑體" pitchFamily="34" charset="-120"/>
                <a:ea typeface="微軟正黑體" pitchFamily="34" charset="-120"/>
              </a:rPr>
              <a:t>選舉社長等職員與理事</a:t>
            </a:r>
            <a:endParaRPr lang="en-US" altLang="zh-TW" sz="2800" dirty="0" smtClean="0">
              <a:latin typeface="微軟正黑體" pitchFamily="34" charset="-120"/>
              <a:ea typeface="微軟正黑體" pitchFamily="34" charset="-120"/>
            </a:endParaRPr>
          </a:p>
          <a:p>
            <a:pPr>
              <a:spcBef>
                <a:spcPts val="600"/>
              </a:spcBef>
              <a:spcAft>
                <a:spcPts val="1200"/>
              </a:spcAft>
            </a:pPr>
            <a:r>
              <a:rPr lang="zh-TW" altLang="zh-TW" sz="2800" dirty="0" smtClean="0">
                <a:latin typeface="微軟正黑體" pitchFamily="34" charset="-120"/>
                <a:ea typeface="微軟正黑體" pitchFamily="34" charset="-120"/>
              </a:rPr>
              <a:t>本</a:t>
            </a:r>
            <a:r>
              <a:rPr lang="zh-TW" altLang="zh-TW" sz="2800" dirty="0">
                <a:latin typeface="微軟正黑體" pitchFamily="34" charset="-120"/>
                <a:ea typeface="微軟正黑體" pitchFamily="34" charset="-120"/>
              </a:rPr>
              <a:t>星期內召開第一次臨時理事會</a:t>
            </a:r>
          </a:p>
          <a:p>
            <a:pPr>
              <a:spcBef>
                <a:spcPts val="600"/>
              </a:spcBef>
              <a:spcAft>
                <a:spcPts val="1200"/>
              </a:spcAft>
            </a:pPr>
            <a:r>
              <a:rPr lang="zh-TW" altLang="zh-TW" sz="2800" dirty="0">
                <a:latin typeface="微軟正黑體" pitchFamily="34" charset="-120"/>
                <a:ea typeface="微軟正黑體" pitchFamily="34" charset="-120"/>
              </a:rPr>
              <a:t>新社</a:t>
            </a:r>
            <a:r>
              <a:rPr lang="en-US" altLang="zh-TW" sz="2800" dirty="0">
                <a:latin typeface="微軟正黑體" pitchFamily="34" charset="-120"/>
                <a:ea typeface="微軟正黑體" pitchFamily="34" charset="-120"/>
              </a:rPr>
              <a:t>Key </a:t>
            </a:r>
            <a:r>
              <a:rPr lang="en-US" altLang="zh-TW" sz="2800" dirty="0" smtClean="0">
                <a:latin typeface="微軟正黑體" pitchFamily="34" charset="-120"/>
                <a:ea typeface="微軟正黑體" pitchFamily="34" charset="-120"/>
              </a:rPr>
              <a:t>Person</a:t>
            </a:r>
            <a:r>
              <a:rPr lang="zh-TW" altLang="zh-TW" sz="2800" dirty="0" smtClean="0">
                <a:latin typeface="微軟正黑體" pitchFamily="34" charset="-120"/>
                <a:ea typeface="微軟正黑體" pitchFamily="34" charset="-120"/>
              </a:rPr>
              <a:t>於</a:t>
            </a:r>
            <a:r>
              <a:rPr lang="zh-TW" altLang="zh-TW" sz="2800" dirty="0">
                <a:latin typeface="微軟正黑體" pitchFamily="34" charset="-120"/>
                <a:ea typeface="微軟正黑體" pitchFamily="34" charset="-120"/>
              </a:rPr>
              <a:t>會議之前先行</a:t>
            </a:r>
            <a:r>
              <a:rPr lang="zh-TW" altLang="zh-TW" sz="2800" dirty="0" smtClean="0">
                <a:latin typeface="微軟正黑體" pitchFamily="34" charset="-120"/>
                <a:ea typeface="微軟正黑體" pitchFamily="34" charset="-120"/>
              </a:rPr>
              <a:t>與</a:t>
            </a:r>
            <a:r>
              <a:rPr lang="zh-TW" altLang="en-US" sz="2800" dirty="0">
                <a:latin typeface="微軟正黑體" pitchFamily="34" charset="-120"/>
                <a:ea typeface="微軟正黑體" pitchFamily="34" charset="-120"/>
              </a:rPr>
              <a:t>總監特別代表</a:t>
            </a:r>
            <a:r>
              <a:rPr lang="zh-TW" altLang="zh-TW" sz="2800" dirty="0" smtClean="0">
                <a:latin typeface="微軟正黑體" pitchFamily="34" charset="-120"/>
                <a:ea typeface="微軟正黑體" pitchFamily="34" charset="-120"/>
              </a:rPr>
              <a:t>溝通人選</a:t>
            </a:r>
            <a:endParaRPr lang="en-US" altLang="zh-TW" sz="2800" dirty="0" smtClean="0">
              <a:latin typeface="微軟正黑體" pitchFamily="34" charset="-120"/>
              <a:ea typeface="微軟正黑體" pitchFamily="34" charset="-120"/>
            </a:endParaRPr>
          </a:p>
          <a:p>
            <a:pPr>
              <a:spcBef>
                <a:spcPts val="600"/>
              </a:spcBef>
              <a:spcAft>
                <a:spcPts val="1200"/>
              </a:spcAft>
            </a:pPr>
            <a:r>
              <a:rPr lang="zh-TW" altLang="en-US" sz="2800" dirty="0" smtClean="0">
                <a:latin typeface="微軟正黑體" pitchFamily="34" charset="-120"/>
                <a:ea typeface="微軟正黑體" pitchFamily="34" charset="-120"/>
              </a:rPr>
              <a:t>製作扶輪小社旗及名牌、扶輪活動旗、社刊封面</a:t>
            </a:r>
            <a:r>
              <a:rPr lang="en-US" altLang="zh-TW" sz="2800" dirty="0" smtClean="0">
                <a:latin typeface="微軟正黑體" pitchFamily="34" charset="-120"/>
                <a:ea typeface="微軟正黑體" pitchFamily="34" charset="-120"/>
              </a:rPr>
              <a:t>—15</a:t>
            </a:r>
            <a:r>
              <a:rPr lang="zh-TW" altLang="en-US" sz="2800" dirty="0" smtClean="0">
                <a:latin typeface="微軟正黑體" pitchFamily="34" charset="-120"/>
                <a:ea typeface="微軟正黑體" pitchFamily="34" charset="-120"/>
              </a:rPr>
              <a:t>個工作天</a:t>
            </a:r>
            <a:endParaRPr lang="en-US" altLang="zh-TW" sz="2800" dirty="0" smtClean="0">
              <a:latin typeface="微軟正黑體" pitchFamily="34" charset="-120"/>
              <a:ea typeface="微軟正黑體" pitchFamily="34" charset="-120"/>
            </a:endParaRPr>
          </a:p>
        </p:txBody>
      </p:sp>
    </p:spTree>
    <p:extLst>
      <p:ext uri="{BB962C8B-B14F-4D97-AF65-F5344CB8AC3E}">
        <p14:creationId xmlns:p14="http://schemas.microsoft.com/office/powerpoint/2010/main" val="177167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zh-TW" sz="4400" dirty="0">
                <a:latin typeface="微軟正黑體" pitchFamily="34" charset="-120"/>
                <a:ea typeface="微軟正黑體" pitchFamily="34" charset="-120"/>
              </a:rPr>
              <a:t>臨時社</a:t>
            </a:r>
            <a:r>
              <a:rPr lang="zh-TW" altLang="zh-TW" sz="4400" dirty="0" smtClean="0">
                <a:latin typeface="微軟正黑體" pitchFamily="34" charset="-120"/>
                <a:ea typeface="微軟正黑體" pitchFamily="34" charset="-120"/>
              </a:rPr>
              <a:t>第</a:t>
            </a:r>
            <a:r>
              <a:rPr lang="zh-TW" altLang="en-US" sz="4400" dirty="0" smtClean="0">
                <a:latin typeface="微軟正黑體" pitchFamily="34" charset="-120"/>
                <a:ea typeface="微軟正黑體" pitchFamily="34" charset="-120"/>
              </a:rPr>
              <a:t>三</a:t>
            </a:r>
            <a:r>
              <a:rPr lang="zh-TW" altLang="zh-TW" sz="4400" dirty="0" smtClean="0">
                <a:latin typeface="微軟正黑體" pitchFamily="34" charset="-120"/>
                <a:ea typeface="微軟正黑體" pitchFamily="34" charset="-120"/>
              </a:rPr>
              <a:t>次會議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3717032"/>
            <a:ext cx="8229600" cy="2409131"/>
          </a:xfrm>
        </p:spPr>
        <p:txBody>
          <a:bodyPr>
            <a:normAutofit/>
          </a:bodyPr>
          <a:lstStyle/>
          <a:p>
            <a:r>
              <a:rPr lang="zh-TW" altLang="zh-TW" sz="3200" dirty="0" smtClean="0">
                <a:latin typeface="微軟正黑體" pitchFamily="34" charset="-120"/>
                <a:ea typeface="微軟正黑體" pitchFamily="34" charset="-120"/>
              </a:rPr>
              <a:t>函告</a:t>
            </a:r>
            <a:r>
              <a:rPr lang="zh-TW" altLang="en-US" sz="3200" dirty="0" smtClean="0">
                <a:latin typeface="微軟正黑體" pitchFamily="34" charset="-120"/>
                <a:ea typeface="微軟正黑體" pitchFamily="34" charset="-120"/>
              </a:rPr>
              <a:t>總監</a:t>
            </a:r>
            <a:r>
              <a:rPr lang="zh-TW" altLang="zh-TW" sz="3200" dirty="0" smtClean="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助理總監本社將</a:t>
            </a:r>
            <a:r>
              <a:rPr lang="zh-TW" altLang="zh-TW" sz="3200" dirty="0" smtClean="0">
                <a:latin typeface="微軟正黑體" pitchFamily="34" charset="-120"/>
                <a:ea typeface="微軟正黑體" pitchFamily="34" charset="-120"/>
              </a:rPr>
              <a:t>舉行</a:t>
            </a:r>
            <a:r>
              <a:rPr lang="zh-TW" altLang="en-US" sz="3200" dirty="0" smtClean="0">
                <a:latin typeface="微軟正黑體" pitchFamily="34" charset="-120"/>
                <a:ea typeface="微軟正黑體" pitchFamily="34" charset="-120"/>
              </a:rPr>
              <a:t>                          </a:t>
            </a:r>
            <a:r>
              <a:rPr lang="zh-TW" altLang="zh-TW" sz="3200" dirty="0" smtClean="0">
                <a:latin typeface="微軟正黑體" pitchFamily="34" charset="-120"/>
                <a:ea typeface="微軟正黑體" pitchFamily="34" charset="-120"/>
              </a:rPr>
              <a:t>臨時</a:t>
            </a:r>
            <a:r>
              <a:rPr lang="zh-TW" altLang="zh-TW" sz="3200" dirty="0">
                <a:latin typeface="微軟正黑體" pitchFamily="34" charset="-120"/>
                <a:ea typeface="微軟正黑體" pitchFamily="34" charset="-120"/>
              </a:rPr>
              <a:t>社成立大會</a:t>
            </a:r>
            <a:endParaRPr lang="zh-TW" altLang="en-US"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3034959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zh-TW" sz="4400" dirty="0">
                <a:latin typeface="微軟正黑體" pitchFamily="34" charset="-120"/>
                <a:ea typeface="微軟正黑體" pitchFamily="34" charset="-120"/>
              </a:rPr>
              <a:t>臨時社</a:t>
            </a:r>
            <a:r>
              <a:rPr lang="zh-TW" altLang="zh-TW" sz="4400" dirty="0" smtClean="0">
                <a:latin typeface="微軟正黑體" pitchFamily="34" charset="-120"/>
                <a:ea typeface="微軟正黑體" pitchFamily="34" charset="-120"/>
              </a:rPr>
              <a:t>第</a:t>
            </a:r>
            <a:r>
              <a:rPr lang="zh-TW" altLang="en-US" sz="4400" dirty="0" smtClean="0">
                <a:latin typeface="微軟正黑體" pitchFamily="34" charset="-120"/>
                <a:ea typeface="微軟正黑體" pitchFamily="34" charset="-120"/>
              </a:rPr>
              <a:t>四</a:t>
            </a:r>
            <a:r>
              <a:rPr lang="zh-TW" altLang="zh-TW" sz="4400" dirty="0" smtClean="0">
                <a:latin typeface="微軟正黑體" pitchFamily="34" charset="-120"/>
                <a:ea typeface="微軟正黑體" pitchFamily="34" charset="-120"/>
              </a:rPr>
              <a:t>次會議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2460029"/>
            <a:ext cx="8229600" cy="4065315"/>
          </a:xfrm>
        </p:spPr>
        <p:txBody>
          <a:bodyPr>
            <a:noAutofit/>
          </a:bodyPr>
          <a:lstStyle/>
          <a:p>
            <a:pPr>
              <a:lnSpc>
                <a:spcPct val="150000"/>
              </a:lnSpc>
            </a:pPr>
            <a:r>
              <a:rPr lang="zh-TW" altLang="zh-TW" sz="3200" dirty="0">
                <a:latin typeface="微軟正黑體" pitchFamily="34" charset="-120"/>
                <a:ea typeface="微軟正黑體" pitchFamily="34" charset="-120"/>
              </a:rPr>
              <a:t>台北</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臨時扶輪社成立</a:t>
            </a:r>
            <a:r>
              <a:rPr lang="zh-TW" altLang="zh-TW" sz="3200" dirty="0" smtClean="0">
                <a:latin typeface="微軟正黑體" pitchFamily="34" charset="-120"/>
                <a:ea typeface="微軟正黑體" pitchFamily="34" charset="-120"/>
              </a:rPr>
              <a:t>典禮</a:t>
            </a:r>
            <a:endParaRPr lang="en-US" altLang="zh-TW" sz="3200" dirty="0" smtClean="0">
              <a:latin typeface="微軟正黑體" pitchFamily="34" charset="-120"/>
              <a:ea typeface="微軟正黑體" pitchFamily="34" charset="-120"/>
            </a:endParaRPr>
          </a:p>
          <a:p>
            <a:pPr lvl="0">
              <a:lnSpc>
                <a:spcPct val="150000"/>
              </a:lnSpc>
            </a:pPr>
            <a:r>
              <a:rPr lang="zh-TW" altLang="zh-TW" sz="3200" dirty="0">
                <a:latin typeface="微軟正黑體" pitchFamily="34" charset="-120"/>
                <a:ea typeface="微軟正黑體" pitchFamily="34" charset="-120"/>
              </a:rPr>
              <a:t>輔導社與</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臨時扶輪社聯合例會</a:t>
            </a:r>
            <a:endParaRPr lang="en-US" altLang="zh-TW" sz="3200" dirty="0" smtClean="0">
              <a:latin typeface="微軟正黑體" pitchFamily="34" charset="-120"/>
              <a:ea typeface="微軟正黑體" pitchFamily="34" charset="-120"/>
            </a:endParaRPr>
          </a:p>
          <a:p>
            <a:pPr lvl="0">
              <a:lnSpc>
                <a:spcPct val="150000"/>
              </a:lnSpc>
            </a:pPr>
            <a:r>
              <a:rPr lang="zh-TW" altLang="zh-TW" sz="3200" dirty="0" smtClean="0">
                <a:latin typeface="微軟正黑體" pitchFamily="34" charset="-120"/>
                <a:ea typeface="微軟正黑體" pitchFamily="34" charset="-120"/>
              </a:rPr>
              <a:t>出版</a:t>
            </a:r>
            <a:r>
              <a:rPr lang="zh-TW" altLang="zh-TW" sz="3200" dirty="0">
                <a:latin typeface="微軟正黑體" pitchFamily="34" charset="-120"/>
                <a:ea typeface="微軟正黑體" pitchFamily="34" charset="-120"/>
              </a:rPr>
              <a:t>第一期社刊</a:t>
            </a:r>
          </a:p>
          <a:p>
            <a:pPr>
              <a:lnSpc>
                <a:spcPct val="150000"/>
              </a:lnSpc>
            </a:pPr>
            <a:r>
              <a:rPr lang="zh-TW" altLang="zh-TW" sz="3200" dirty="0" smtClean="0">
                <a:latin typeface="微軟正黑體" pitchFamily="34" charset="-120"/>
                <a:ea typeface="微軟正黑體" pitchFamily="34" charset="-120"/>
              </a:rPr>
              <a:t>扶</a:t>
            </a:r>
            <a:r>
              <a:rPr lang="zh-TW" altLang="zh-TW" sz="3200" dirty="0">
                <a:latin typeface="微軟正黑體" pitchFamily="34" charset="-120"/>
                <a:ea typeface="微軟正黑體" pitchFamily="34" charset="-120"/>
              </a:rPr>
              <a:t>輪小社旗、名牌、徽章、五次籌備會</a:t>
            </a:r>
            <a:r>
              <a:rPr lang="en-US" altLang="zh-TW" sz="3200" dirty="0">
                <a:latin typeface="微軟正黑體" pitchFamily="34" charset="-120"/>
                <a:ea typeface="微軟正黑體" pitchFamily="34" charset="-120"/>
              </a:rPr>
              <a:t>100</a:t>
            </a:r>
            <a:r>
              <a:rPr lang="en-US" altLang="zh-TW" sz="3200" dirty="0" smtClean="0">
                <a:latin typeface="微軟正黑體" pitchFamily="34" charset="-120"/>
                <a:ea typeface="微軟正黑體" pitchFamily="34" charset="-120"/>
              </a:rPr>
              <a:t>%</a:t>
            </a:r>
            <a:r>
              <a:rPr lang="zh-TW" altLang="en-US" sz="3200" dirty="0" smtClean="0">
                <a:latin typeface="微軟正黑體" pitchFamily="34" charset="-120"/>
                <a:ea typeface="微軟正黑體" pitchFamily="34" charset="-120"/>
              </a:rPr>
              <a:t>出席</a:t>
            </a:r>
            <a:r>
              <a:rPr lang="zh-TW" altLang="zh-TW" sz="3200" dirty="0" smtClean="0">
                <a:latin typeface="微軟正黑體" pitchFamily="34" charset="-120"/>
                <a:ea typeface="微軟正黑體" pitchFamily="34" charset="-120"/>
              </a:rPr>
              <a:t>名單</a:t>
            </a:r>
            <a:r>
              <a:rPr lang="zh-TW" altLang="zh-TW" sz="3200" dirty="0">
                <a:latin typeface="微軟正黑體" pitchFamily="34" charset="-120"/>
                <a:ea typeface="微軟正黑體" pitchFamily="34" charset="-120"/>
              </a:rPr>
              <a:t>、新任理事及主委名單</a:t>
            </a:r>
            <a:endParaRPr lang="zh-TW" altLang="en-US"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3966102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副標題 2"/>
          <p:cNvSpPr>
            <a:spLocks noGrp="1"/>
          </p:cNvSpPr>
          <p:nvPr>
            <p:ph type="subTitle" idx="1"/>
          </p:nvPr>
        </p:nvSpPr>
        <p:spPr>
          <a:xfrm>
            <a:off x="1371600" y="4797152"/>
            <a:ext cx="6400800" cy="1224136"/>
          </a:xfrm>
        </p:spPr>
        <p:txBody>
          <a:bodyPr>
            <a:normAutofit/>
          </a:bodyPr>
          <a:lstStyle/>
          <a:p>
            <a:r>
              <a:rPr lang="zh-TW" altLang="en-US" sz="2800" dirty="0" smtClean="0">
                <a:latin typeface="微軟正黑體" pitchFamily="34" charset="-120"/>
                <a:ea typeface="微軟正黑體" pitchFamily="34" charset="-120"/>
              </a:rPr>
              <a:t>主講人</a:t>
            </a:r>
            <a:r>
              <a:rPr lang="en-US" altLang="zh-TW" sz="2800" dirty="0" smtClean="0">
                <a:latin typeface="微軟正黑體" pitchFamily="34" charset="-120"/>
                <a:ea typeface="微軟正黑體" pitchFamily="34" charset="-120"/>
              </a:rPr>
              <a:t>: </a:t>
            </a:r>
            <a:r>
              <a:rPr lang="zh-TW" altLang="en-US" sz="2800" dirty="0" smtClean="0">
                <a:latin typeface="微軟正黑體" pitchFamily="34" charset="-120"/>
                <a:ea typeface="微軟正黑體" pitchFamily="34" charset="-120"/>
              </a:rPr>
              <a:t>李博信前社長</a:t>
            </a:r>
            <a:r>
              <a:rPr lang="en-US" altLang="zh-TW" sz="2800" dirty="0" smtClean="0">
                <a:latin typeface="微軟正黑體" pitchFamily="34" charset="-120"/>
                <a:ea typeface="微軟正黑體" pitchFamily="34" charset="-120"/>
              </a:rPr>
              <a:t> PP Marian</a:t>
            </a:r>
          </a:p>
          <a:p>
            <a:r>
              <a:rPr lang="zh-TW" altLang="zh-TW" sz="2800" dirty="0" smtClean="0">
                <a:latin typeface="微軟正黑體" pitchFamily="34" charset="-120"/>
                <a:ea typeface="微軟正黑體" pitchFamily="34" charset="-120"/>
              </a:rPr>
              <a:t>國際</a:t>
            </a:r>
            <a:r>
              <a:rPr lang="zh-TW" altLang="zh-TW" sz="2800" dirty="0">
                <a:latin typeface="微軟正黑體" pitchFamily="34" charset="-120"/>
                <a:ea typeface="微軟正黑體" pitchFamily="34" charset="-120"/>
              </a:rPr>
              <a:t>扶輪</a:t>
            </a:r>
            <a:r>
              <a:rPr lang="en-US" altLang="zh-TW" sz="2800" dirty="0">
                <a:latin typeface="微軟正黑體" pitchFamily="34" charset="-120"/>
                <a:ea typeface="微軟正黑體" pitchFamily="34" charset="-120"/>
              </a:rPr>
              <a:t>3520</a:t>
            </a:r>
            <a:r>
              <a:rPr lang="zh-TW" altLang="zh-TW" sz="2800" dirty="0">
                <a:latin typeface="微軟正黑體" pitchFamily="34" charset="-120"/>
                <a:ea typeface="微軟正黑體" pitchFamily="34" charset="-120"/>
              </a:rPr>
              <a:t>地區</a:t>
            </a:r>
            <a:r>
              <a:rPr lang="en-US" altLang="zh-TW" sz="2800" dirty="0">
                <a:latin typeface="微軟正黑體" pitchFamily="34" charset="-120"/>
                <a:ea typeface="微軟正黑體" pitchFamily="34" charset="-120"/>
              </a:rPr>
              <a:t>PDG DENS</a:t>
            </a:r>
            <a:r>
              <a:rPr lang="zh-TW" altLang="zh-TW" sz="2800" dirty="0" smtClean="0">
                <a:latin typeface="微軟正黑體" pitchFamily="34" charset="-120"/>
                <a:ea typeface="微軟正黑體" pitchFamily="34" charset="-120"/>
              </a:rPr>
              <a:t>提供</a:t>
            </a:r>
            <a:endParaRPr lang="zh-TW" altLang="zh-TW" sz="2800" dirty="0">
              <a:latin typeface="微軟正黑體" pitchFamily="34" charset="-120"/>
              <a:ea typeface="微軟正黑體" pitchFamily="34" charset="-120"/>
            </a:endParaRPr>
          </a:p>
        </p:txBody>
      </p:sp>
      <p:sp>
        <p:nvSpPr>
          <p:cNvPr id="2" name="標題 1"/>
          <p:cNvSpPr>
            <a:spLocks noGrp="1"/>
          </p:cNvSpPr>
          <p:nvPr>
            <p:ph type="ctrTitle"/>
          </p:nvPr>
        </p:nvSpPr>
        <p:spPr/>
        <p:txBody>
          <a:bodyPr>
            <a:normAutofit/>
          </a:bodyPr>
          <a:lstStyle/>
          <a:p>
            <a:r>
              <a:rPr lang="zh-TW" altLang="zh-TW" sz="6000" b="1" dirty="0">
                <a:effectLst>
                  <a:outerShdw blurRad="38100" dist="38100" dir="2700000" algn="tl">
                    <a:srgbClr val="000000">
                      <a:alpha val="43137"/>
                    </a:srgbClr>
                  </a:outerShdw>
                </a:effectLst>
                <a:latin typeface="微軟正黑體" pitchFamily="34" charset="-120"/>
                <a:ea typeface="微軟正黑體" pitchFamily="34" charset="-120"/>
              </a:rPr>
              <a:t>授證儀式之</a:t>
            </a:r>
            <a:r>
              <a:rPr lang="zh-TW" altLang="zh-TW" sz="6000" b="1" dirty="0" smtClean="0">
                <a:effectLst>
                  <a:outerShdw blurRad="38100" dist="38100" dir="2700000" algn="tl">
                    <a:srgbClr val="000000">
                      <a:alpha val="43137"/>
                    </a:srgbClr>
                  </a:outerShdw>
                </a:effectLst>
                <a:latin typeface="微軟正黑體" pitchFamily="34" charset="-120"/>
                <a:ea typeface="微軟正黑體" pitchFamily="34" charset="-120"/>
              </a:rPr>
              <a:t>籌備</a:t>
            </a:r>
            <a:endParaRPr lang="zh-TW" altLang="en-US" sz="6000" b="1" dirty="0">
              <a:effectLst>
                <a:outerShdw blurRad="38100" dist="38100" dir="2700000" algn="tl">
                  <a:srgbClr val="000000">
                    <a:alpha val="43137"/>
                  </a:srgbClr>
                </a:outerShdw>
              </a:effectLst>
              <a:latin typeface="微軟正黑體" pitchFamily="34" charset="-120"/>
              <a:ea typeface="微軟正黑體" pitchFamily="34" charset="-120"/>
            </a:endParaRPr>
          </a:p>
        </p:txBody>
      </p:sp>
    </p:spTree>
    <p:extLst>
      <p:ext uri="{BB962C8B-B14F-4D97-AF65-F5344CB8AC3E}">
        <p14:creationId xmlns:p14="http://schemas.microsoft.com/office/powerpoint/2010/main" val="17726983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zh-TW" altLang="en-US" sz="3100" dirty="0" smtClean="0">
                <a:latin typeface="微軟正黑體" pitchFamily="34" charset="-120"/>
                <a:ea typeface="微軟正黑體" pitchFamily="34" charset="-120"/>
              </a:rPr>
              <a:t>授證儀式之籌備</a:t>
            </a:r>
            <a:r>
              <a:rPr lang="zh-TW" altLang="en-US" dirty="0" smtClean="0">
                <a:latin typeface="微軟正黑體" pitchFamily="34" charset="-120"/>
                <a:ea typeface="微軟正黑體" pitchFamily="34" charset="-120"/>
              </a:rPr>
              <a:t/>
            </a:r>
            <a:br>
              <a:rPr lang="zh-TW" altLang="en-US" dirty="0" smtClean="0">
                <a:latin typeface="微軟正黑體" pitchFamily="34" charset="-120"/>
                <a:ea typeface="微軟正黑體" pitchFamily="34" charset="-120"/>
              </a:rPr>
            </a:br>
            <a:r>
              <a:rPr lang="zh-TW" altLang="en-US" b="1" dirty="0" smtClean="0">
                <a:effectLst>
                  <a:outerShdw blurRad="38100" dist="38100" dir="2700000" algn="tl">
                    <a:srgbClr val="000000">
                      <a:alpha val="43137"/>
                    </a:srgbClr>
                  </a:outerShdw>
                </a:effectLst>
                <a:latin typeface="微軟正黑體" pitchFamily="34" charset="-120"/>
                <a:ea typeface="微軟正黑體" pitchFamily="34" charset="-120"/>
              </a:rPr>
              <a:t>日期及地點</a:t>
            </a:r>
            <a:endParaRPr lang="zh-TW" altLang="en-US" b="1" dirty="0">
              <a:effectLst>
                <a:outerShdw blurRad="38100" dist="38100" dir="2700000" algn="tl">
                  <a:srgbClr val="000000">
                    <a:alpha val="43137"/>
                  </a:srgbClr>
                </a:outerShdw>
              </a:effectLst>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1600200"/>
            <a:ext cx="8229600" cy="4709120"/>
          </a:xfrm>
        </p:spPr>
        <p:txBody>
          <a:bodyPr>
            <a:normAutofit/>
          </a:bodyPr>
          <a:lstStyle/>
          <a:p>
            <a:pPr>
              <a:spcBef>
                <a:spcPts val="600"/>
              </a:spcBef>
              <a:spcAft>
                <a:spcPts val="1200"/>
              </a:spcAft>
            </a:pPr>
            <a:r>
              <a:rPr lang="zh-TW" altLang="en-US" sz="2400" dirty="0" smtClean="0">
                <a:latin typeface="微軟正黑體" pitchFamily="34" charset="-120"/>
                <a:ea typeface="微軟正黑體" pitchFamily="34" charset="-120"/>
              </a:rPr>
              <a:t>實際授證僅是一種儀式，但卻十分重要。</a:t>
            </a:r>
            <a:endParaRPr lang="en-US" altLang="zh-TW" sz="2400" dirty="0" smtClean="0">
              <a:latin typeface="微軟正黑體" pitchFamily="34" charset="-120"/>
              <a:ea typeface="微軟正黑體" pitchFamily="34" charset="-120"/>
            </a:endParaRPr>
          </a:p>
          <a:p>
            <a:pPr>
              <a:spcBef>
                <a:spcPts val="600"/>
              </a:spcBef>
              <a:spcAft>
                <a:spcPts val="1200"/>
              </a:spcAft>
            </a:pPr>
            <a:r>
              <a:rPr lang="zh-TW" altLang="zh-TW" sz="2400" dirty="0">
                <a:latin typeface="微軟正黑體" pitchFamily="34" charset="-120"/>
                <a:ea typeface="微軟正黑體" pitchFamily="34" charset="-120"/>
              </a:rPr>
              <a:t>在選定日期</a:t>
            </a:r>
            <a:r>
              <a:rPr lang="zh-TW" altLang="zh-TW" sz="2400" dirty="0" smtClean="0">
                <a:latin typeface="微軟正黑體" pitchFamily="34" charset="-120"/>
                <a:ea typeface="微軟正黑體" pitchFamily="34" charset="-120"/>
              </a:rPr>
              <a:t>時</a:t>
            </a:r>
            <a:r>
              <a:rPr lang="en-US" altLang="zh-TW" sz="2400" dirty="0" smtClean="0">
                <a:latin typeface="微軟正黑體" pitchFamily="34" charset="-120"/>
                <a:ea typeface="微軟正黑體" pitchFamily="34" charset="-120"/>
              </a:rPr>
              <a:t>:</a:t>
            </a:r>
          </a:p>
          <a:p>
            <a:pPr marL="514350" indent="-246063">
              <a:spcBef>
                <a:spcPts val="600"/>
              </a:spcBef>
              <a:spcAft>
                <a:spcPts val="1200"/>
              </a:spcAft>
              <a:buFont typeface="+mj-lt"/>
              <a:buAutoNum type="arabicPeriod"/>
            </a:pPr>
            <a:r>
              <a:rPr lang="zh-TW" altLang="zh-TW" sz="2400" dirty="0" smtClean="0">
                <a:latin typeface="微軟正黑體" pitchFamily="34" charset="-120"/>
                <a:ea typeface="微軟正黑體" pitchFamily="34" charset="-120"/>
              </a:rPr>
              <a:t>要</a:t>
            </a:r>
            <a:r>
              <a:rPr lang="zh-TW" altLang="zh-TW" sz="2400" dirty="0">
                <a:latin typeface="微軟正黑體" pitchFamily="34" charset="-120"/>
                <a:ea typeface="微軟正黑體" pitchFamily="34" charset="-120"/>
              </a:rPr>
              <a:t>有足夠的時間來籌劃節目，招待以及地區方面宣傳</a:t>
            </a:r>
            <a:r>
              <a:rPr lang="zh-TW" altLang="zh-TW" sz="2400" dirty="0" smtClean="0">
                <a:latin typeface="微軟正黑體" pitchFamily="34" charset="-120"/>
                <a:ea typeface="微軟正黑體" pitchFamily="34" charset="-120"/>
              </a:rPr>
              <a:t>。</a:t>
            </a:r>
            <a:endParaRPr lang="en-US" altLang="zh-TW" sz="2400" dirty="0" smtClean="0">
              <a:latin typeface="微軟正黑體" pitchFamily="34" charset="-120"/>
              <a:ea typeface="微軟正黑體" pitchFamily="34" charset="-120"/>
            </a:endParaRPr>
          </a:p>
          <a:p>
            <a:pPr marL="514350" indent="-246063">
              <a:spcBef>
                <a:spcPts val="600"/>
              </a:spcBef>
              <a:spcAft>
                <a:spcPts val="1200"/>
              </a:spcAft>
              <a:buFont typeface="+mj-lt"/>
              <a:buAutoNum type="arabicPeriod"/>
            </a:pPr>
            <a:r>
              <a:rPr lang="zh-TW" altLang="en-US" sz="2400" dirty="0" smtClean="0">
                <a:latin typeface="微軟正黑體" pitchFamily="34" charset="-120"/>
                <a:ea typeface="微軟正黑體" pitchFamily="34" charset="-120"/>
              </a:rPr>
              <a:t>儘</a:t>
            </a:r>
            <a:r>
              <a:rPr lang="zh-TW" altLang="zh-TW" sz="2400" dirty="0" smtClean="0">
                <a:latin typeface="微軟正黑體" pitchFamily="34" charset="-120"/>
                <a:ea typeface="微軟正黑體" pitchFamily="34" charset="-120"/>
              </a:rPr>
              <a:t>可能</a:t>
            </a:r>
            <a:r>
              <a:rPr lang="zh-TW" altLang="zh-TW" sz="2400" dirty="0">
                <a:latin typeface="微軟正黑體" pitchFamily="34" charset="-120"/>
                <a:ea typeface="微軟正黑體" pitchFamily="34" charset="-120"/>
              </a:rPr>
              <a:t>不要和地區內其他重大事件日期互相衝突，以便其他社社員及其家屬皆能參加</a:t>
            </a:r>
            <a:r>
              <a:rPr lang="zh-TW" altLang="zh-TW" sz="2400" dirty="0" smtClean="0">
                <a:latin typeface="微軟正黑體" pitchFamily="34" charset="-120"/>
                <a:ea typeface="微軟正黑體" pitchFamily="34" charset="-120"/>
              </a:rPr>
              <a:t>。</a:t>
            </a:r>
            <a:endParaRPr lang="en-US" altLang="zh-TW" sz="2400" dirty="0" smtClean="0">
              <a:latin typeface="微軟正黑體" pitchFamily="34" charset="-120"/>
              <a:ea typeface="微軟正黑體" pitchFamily="34" charset="-120"/>
            </a:endParaRPr>
          </a:p>
          <a:p>
            <a:pPr>
              <a:spcBef>
                <a:spcPts val="600"/>
              </a:spcBef>
              <a:spcAft>
                <a:spcPts val="1200"/>
              </a:spcAft>
            </a:pPr>
            <a:r>
              <a:rPr lang="zh-TW" altLang="zh-TW" sz="2400" dirty="0" smtClean="0">
                <a:latin typeface="微軟正黑體" pitchFamily="34" charset="-120"/>
                <a:ea typeface="微軟正黑體" pitchFamily="34" charset="-120"/>
              </a:rPr>
              <a:t>會議</a:t>
            </a:r>
            <a:r>
              <a:rPr lang="zh-TW" altLang="zh-TW" sz="2400" dirty="0">
                <a:latin typeface="微軟正黑體" pitchFamily="34" charset="-120"/>
                <a:ea typeface="微軟正黑體" pitchFamily="34" charset="-120"/>
              </a:rPr>
              <a:t>地點之選擇當然須視設備是否完整，以及預定出席人數來作決定，尤其要特別注意的設備：如擴音器，揚聲器，桌椅及其他必要物品是否齊全可用。</a:t>
            </a:r>
          </a:p>
          <a:p>
            <a:pPr>
              <a:spcBef>
                <a:spcPts val="600"/>
              </a:spcBef>
              <a:spcAft>
                <a:spcPts val="1200"/>
              </a:spcAft>
            </a:pPr>
            <a:endParaRPr lang="zh-TW" altLang="en-US" sz="2400" dirty="0">
              <a:latin typeface="微軟正黑體" pitchFamily="34" charset="-120"/>
              <a:ea typeface="微軟正黑體" pitchFamily="34" charset="-120"/>
            </a:endParaRPr>
          </a:p>
        </p:txBody>
      </p:sp>
    </p:spTree>
    <p:extLst>
      <p:ext uri="{BB962C8B-B14F-4D97-AF65-F5344CB8AC3E}">
        <p14:creationId xmlns:p14="http://schemas.microsoft.com/office/powerpoint/2010/main" val="206615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609600" y="1834480"/>
            <a:ext cx="3733800" cy="4114800"/>
          </a:xfrm>
        </p:spPr>
        <p:txBody>
          <a:bodyPr>
            <a:normAutofit fontScale="92500" lnSpcReduction="10000"/>
          </a:bodyPr>
          <a:lstStyle/>
          <a:p>
            <a:r>
              <a:rPr lang="zh-TW" altLang="zh-TW" sz="2800" dirty="0">
                <a:latin typeface="微軟正黑體" pitchFamily="34" charset="-120"/>
                <a:ea typeface="微軟正黑體" pitchFamily="34" charset="-120"/>
              </a:rPr>
              <a:t>默禱</a:t>
            </a:r>
          </a:p>
          <a:p>
            <a:r>
              <a:rPr lang="zh-TW" altLang="zh-TW" sz="2800" dirty="0">
                <a:latin typeface="微軟正黑體" pitchFamily="34" charset="-120"/>
                <a:ea typeface="微軟正黑體" pitchFamily="34" charset="-120"/>
              </a:rPr>
              <a:t>致</a:t>
            </a:r>
            <a:r>
              <a:rPr lang="zh-TW" altLang="zh-TW" sz="2800" dirty="0" smtClean="0">
                <a:latin typeface="微軟正黑體" pitchFamily="34" charset="-120"/>
                <a:ea typeface="微軟正黑體" pitchFamily="34" charset="-120"/>
              </a:rPr>
              <a:t>歡迎詞</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唱</a:t>
            </a:r>
            <a:r>
              <a:rPr lang="zh-TW" altLang="zh-TW" sz="2800" dirty="0">
                <a:latin typeface="微軟正黑體" pitchFamily="34" charset="-120"/>
                <a:ea typeface="微軟正黑體" pitchFamily="34" charset="-120"/>
              </a:rPr>
              <a:t>扶輪歌曲</a:t>
            </a:r>
          </a:p>
          <a:p>
            <a:r>
              <a:rPr lang="zh-TW" altLang="zh-TW" sz="2800" dirty="0">
                <a:latin typeface="微軟正黑體" pitchFamily="34" charset="-120"/>
                <a:ea typeface="微軟正黑體" pitchFamily="34" charset="-120"/>
              </a:rPr>
              <a:t>晚餐</a:t>
            </a:r>
          </a:p>
          <a:p>
            <a:r>
              <a:rPr lang="zh-TW" altLang="zh-TW" sz="2800" dirty="0">
                <a:latin typeface="微軟正黑體" pitchFamily="34" charset="-120"/>
                <a:ea typeface="微軟正黑體" pitchFamily="34" charset="-120"/>
              </a:rPr>
              <a:t>介紹主桌來賓</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主客</a:t>
            </a:r>
            <a:r>
              <a:rPr lang="en-US" altLang="zh-TW" sz="2800" dirty="0">
                <a:latin typeface="微軟正黑體" pitchFamily="34" charset="-120"/>
                <a:ea typeface="微軟正黑體" pitchFamily="34" charset="-120"/>
              </a:rPr>
              <a:t>)</a:t>
            </a:r>
            <a:endParaRPr lang="zh-TW" altLang="zh-TW" sz="2800" dirty="0">
              <a:latin typeface="微軟正黑體" pitchFamily="34" charset="-120"/>
              <a:ea typeface="微軟正黑體" pitchFamily="34" charset="-120"/>
            </a:endParaRPr>
          </a:p>
          <a:p>
            <a:r>
              <a:rPr lang="zh-TW" altLang="zh-TW" sz="2800" dirty="0">
                <a:latin typeface="微軟正黑體" pitchFamily="34" charset="-120"/>
                <a:ea typeface="微軟正黑體" pitchFamily="34" charset="-120"/>
              </a:rPr>
              <a:t>介紹各社來訪社友</a:t>
            </a:r>
          </a:p>
          <a:p>
            <a:r>
              <a:rPr lang="zh-TW" altLang="zh-TW" sz="2800" dirty="0">
                <a:latin typeface="微軟正黑體" pitchFamily="34" charset="-120"/>
                <a:ea typeface="微軟正黑體" pitchFamily="34" charset="-120"/>
              </a:rPr>
              <a:t>音樂</a:t>
            </a:r>
          </a:p>
          <a:p>
            <a:r>
              <a:rPr lang="zh-TW" altLang="zh-TW" sz="2800" dirty="0">
                <a:latin typeface="微軟正黑體" pitchFamily="34" charset="-120"/>
                <a:ea typeface="微軟正黑體" pitchFamily="34" charset="-120"/>
              </a:rPr>
              <a:t>演說</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由地區總監或其他資深扶輪社員擔任</a:t>
            </a:r>
            <a:r>
              <a:rPr lang="en-US" altLang="zh-TW" sz="2800" dirty="0">
                <a:latin typeface="微軟正黑體" pitchFamily="34" charset="-120"/>
                <a:ea typeface="微軟正黑體" pitchFamily="34" charset="-120"/>
              </a:rPr>
              <a:t>)</a:t>
            </a:r>
            <a:endParaRPr lang="zh-TW" altLang="zh-TW" sz="2800" dirty="0">
              <a:latin typeface="微軟正黑體" pitchFamily="34" charset="-120"/>
              <a:ea typeface="微軟正黑體" pitchFamily="34" charset="-120"/>
            </a:endParaRPr>
          </a:p>
          <a:p>
            <a:endParaRPr lang="zh-TW" altLang="en-US" sz="2800" dirty="0">
              <a:latin typeface="微軟正黑體" pitchFamily="34" charset="-120"/>
              <a:ea typeface="微軟正黑體" pitchFamily="34" charset="-120"/>
            </a:endParaRPr>
          </a:p>
        </p:txBody>
      </p:sp>
      <p:sp>
        <p:nvSpPr>
          <p:cNvPr id="4" name="內容版面配置區 3"/>
          <p:cNvSpPr>
            <a:spLocks noGrp="1"/>
          </p:cNvSpPr>
          <p:nvPr>
            <p:ph sz="quarter" idx="14"/>
          </p:nvPr>
        </p:nvSpPr>
        <p:spPr>
          <a:xfrm>
            <a:off x="4800600" y="1834480"/>
            <a:ext cx="3733800" cy="4114800"/>
          </a:xfrm>
        </p:spPr>
        <p:txBody>
          <a:bodyPr>
            <a:noAutofit/>
          </a:bodyPr>
          <a:lstStyle/>
          <a:p>
            <a:r>
              <a:rPr lang="zh-TW" altLang="zh-TW" sz="2800" dirty="0" smtClean="0">
                <a:latin typeface="微軟正黑體" pitchFamily="34" charset="-120"/>
                <a:ea typeface="微軟正黑體" pitchFamily="34" charset="-120"/>
              </a:rPr>
              <a:t>地區總監頒發證書</a:t>
            </a:r>
          </a:p>
          <a:p>
            <a:r>
              <a:rPr lang="zh-TW" altLang="zh-TW" sz="2800" dirty="0" smtClean="0">
                <a:latin typeface="微軟正黑體" pitchFamily="34" charset="-120"/>
                <a:ea typeface="微軟正黑體" pitchFamily="34" charset="-120"/>
              </a:rPr>
              <a:t>新社社長致詞並接受證書</a:t>
            </a:r>
          </a:p>
          <a:p>
            <a:r>
              <a:rPr lang="zh-TW" altLang="zh-TW" sz="2800" dirty="0" smtClean="0">
                <a:latin typeface="微軟正黑體" pitchFamily="34" charset="-120"/>
                <a:ea typeface="微軟正黑體" pitchFamily="34" charset="-120"/>
              </a:rPr>
              <a:t>介紹新社社員及社員夫人</a:t>
            </a:r>
          </a:p>
          <a:p>
            <a:r>
              <a:rPr lang="zh-TW" altLang="zh-TW" sz="2800" dirty="0" smtClean="0">
                <a:latin typeface="微軟正黑體" pitchFamily="34" charset="-120"/>
                <a:ea typeface="微軟正黑體" pitchFamily="34" charset="-120"/>
              </a:rPr>
              <a:t>友社贈送禮物</a:t>
            </a:r>
          </a:p>
          <a:p>
            <a:r>
              <a:rPr lang="zh-TW" altLang="zh-TW" sz="2800" dirty="0" smtClean="0">
                <a:latin typeface="微軟正黑體" pitchFamily="34" charset="-120"/>
                <a:ea typeface="微軟正黑體" pitchFamily="34" charset="-120"/>
              </a:rPr>
              <a:t>地區總監或特別代表致謝詞</a:t>
            </a:r>
          </a:p>
          <a:p>
            <a:r>
              <a:rPr lang="zh-TW" altLang="zh-TW" sz="2800" dirty="0" smtClean="0">
                <a:latin typeface="微軟正黑體" pitchFamily="34" charset="-120"/>
                <a:ea typeface="微軟正黑體" pitchFamily="34" charset="-120"/>
              </a:rPr>
              <a:t>閉會</a:t>
            </a:r>
          </a:p>
          <a:p>
            <a:endParaRPr lang="zh-TW" altLang="en-US" sz="2800" dirty="0">
              <a:latin typeface="微軟正黑體" pitchFamily="34" charset="-120"/>
              <a:ea typeface="微軟正黑體" pitchFamily="34" charset="-120"/>
            </a:endParaRPr>
          </a:p>
        </p:txBody>
      </p:sp>
      <p:sp>
        <p:nvSpPr>
          <p:cNvPr id="5" name="標題 1"/>
          <p:cNvSpPr txBox="1">
            <a:spLocks/>
          </p:cNvSpPr>
          <p:nvPr/>
        </p:nvSpPr>
        <p:spPr>
          <a:xfrm>
            <a:off x="467544" y="332656"/>
            <a:ext cx="8229600" cy="114300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TW" altLang="en-US" sz="3100" dirty="0" smtClean="0">
                <a:latin typeface="微軟正黑體" pitchFamily="34" charset="-120"/>
                <a:ea typeface="微軟正黑體" pitchFamily="34" charset="-120"/>
              </a:rPr>
              <a:t>授證儀式之籌備</a:t>
            </a:r>
            <a:r>
              <a:rPr lang="zh-TW" altLang="en-US" dirty="0" smtClean="0">
                <a:latin typeface="微軟正黑體" pitchFamily="34" charset="-120"/>
                <a:ea typeface="微軟正黑體" pitchFamily="34" charset="-120"/>
              </a:rPr>
              <a:t/>
            </a:r>
            <a:br>
              <a:rPr lang="zh-TW" altLang="en-US" dirty="0" smtClean="0">
                <a:latin typeface="微軟正黑體" pitchFamily="34" charset="-120"/>
                <a:ea typeface="微軟正黑體" pitchFamily="34" charset="-120"/>
              </a:rPr>
            </a:br>
            <a:r>
              <a:rPr lang="zh-TW" altLang="en-US" b="1" dirty="0" smtClean="0">
                <a:effectLst>
                  <a:outerShdw blurRad="38100" dist="38100" dir="2700000" algn="tl">
                    <a:srgbClr val="000000">
                      <a:alpha val="43137"/>
                    </a:srgbClr>
                  </a:outerShdw>
                </a:effectLst>
                <a:latin typeface="微軟正黑體" pitchFamily="34" charset="-120"/>
                <a:ea typeface="微軟正黑體" pitchFamily="34" charset="-120"/>
              </a:rPr>
              <a:t>程序</a:t>
            </a:r>
            <a:endParaRPr lang="zh-TW" altLang="en-US" b="1" dirty="0">
              <a:effectLst>
                <a:outerShdw blurRad="38100" dist="38100" dir="2700000" algn="tl">
                  <a:srgbClr val="000000">
                    <a:alpha val="43137"/>
                  </a:srgbClr>
                </a:outerShdw>
              </a:effectLst>
              <a:latin typeface="微軟正黑體" pitchFamily="34" charset="-120"/>
              <a:ea typeface="微軟正黑體" pitchFamily="34" charset="-120"/>
            </a:endParaRPr>
          </a:p>
        </p:txBody>
      </p:sp>
    </p:spTree>
    <p:extLst>
      <p:ext uri="{BB962C8B-B14F-4D97-AF65-F5344CB8AC3E}">
        <p14:creationId xmlns:p14="http://schemas.microsoft.com/office/powerpoint/2010/main" val="1935638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4">
                                            <p:txEl>
                                              <p:pRg st="0" end="0"/>
                                            </p:txEl>
                                          </p:spTgt>
                                        </p:tgtEl>
                                        <p:attrNameLst>
                                          <p:attrName>style.visibility</p:attrName>
                                        </p:attrNameLst>
                                      </p:cBhvr>
                                      <p:to>
                                        <p:strVal val="visible"/>
                                      </p:to>
                                    </p:set>
                                    <p:animEffect transition="in" filter="wipe(left)">
                                      <p:cBhvr>
                                        <p:cTn id="40" dur="500"/>
                                        <p:tgtEl>
                                          <p:spTgt spid="4">
                                            <p:txEl>
                                              <p:pRg st="0" end="0"/>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grpId="0" nodeType="clickEffect">
                                  <p:stCondLst>
                                    <p:cond delay="0"/>
                                  </p:stCondLst>
                                  <p:childTnLst>
                                    <p:set>
                                      <p:cBhvr>
                                        <p:cTn id="44" dur="1" fill="hold">
                                          <p:stCondLst>
                                            <p:cond delay="0"/>
                                          </p:stCondLst>
                                        </p:cTn>
                                        <p:tgtEl>
                                          <p:spTgt spid="4">
                                            <p:txEl>
                                              <p:pRg st="1" end="1"/>
                                            </p:txEl>
                                          </p:spTgt>
                                        </p:tgtEl>
                                        <p:attrNameLst>
                                          <p:attrName>style.visibility</p:attrName>
                                        </p:attrNameLst>
                                      </p:cBhvr>
                                      <p:to>
                                        <p:strVal val="visible"/>
                                      </p:to>
                                    </p:set>
                                    <p:animEffect transition="in" filter="wipe(left)">
                                      <p:cBhvr>
                                        <p:cTn id="45" dur="500"/>
                                        <p:tgtEl>
                                          <p:spTgt spid="4">
                                            <p:txEl>
                                              <p:pRg st="1" end="1"/>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grpId="0" nodeType="clickEffect">
                                  <p:stCondLst>
                                    <p:cond delay="0"/>
                                  </p:stCondLst>
                                  <p:childTnLst>
                                    <p:set>
                                      <p:cBhvr>
                                        <p:cTn id="49" dur="1" fill="hold">
                                          <p:stCondLst>
                                            <p:cond delay="0"/>
                                          </p:stCondLst>
                                        </p:cTn>
                                        <p:tgtEl>
                                          <p:spTgt spid="4">
                                            <p:txEl>
                                              <p:pRg st="2" end="2"/>
                                            </p:txEl>
                                          </p:spTgt>
                                        </p:tgtEl>
                                        <p:attrNameLst>
                                          <p:attrName>style.visibility</p:attrName>
                                        </p:attrNameLst>
                                      </p:cBhvr>
                                      <p:to>
                                        <p:strVal val="visible"/>
                                      </p:to>
                                    </p:set>
                                    <p:animEffect transition="in" filter="wipe(left)">
                                      <p:cBhvr>
                                        <p:cTn id="50" dur="500"/>
                                        <p:tgtEl>
                                          <p:spTgt spid="4">
                                            <p:txEl>
                                              <p:pRg st="2" end="2"/>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4">
                                            <p:txEl>
                                              <p:pRg st="3" end="3"/>
                                            </p:txEl>
                                          </p:spTgt>
                                        </p:tgtEl>
                                        <p:attrNameLst>
                                          <p:attrName>style.visibility</p:attrName>
                                        </p:attrNameLst>
                                      </p:cBhvr>
                                      <p:to>
                                        <p:strVal val="visible"/>
                                      </p:to>
                                    </p:set>
                                    <p:animEffect transition="in" filter="wipe(left)">
                                      <p:cBhvr>
                                        <p:cTn id="55" dur="500"/>
                                        <p:tgtEl>
                                          <p:spTgt spid="4">
                                            <p:txEl>
                                              <p:pRg st="3" end="3"/>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4">
                                            <p:txEl>
                                              <p:pRg st="4" end="4"/>
                                            </p:txEl>
                                          </p:spTgt>
                                        </p:tgtEl>
                                        <p:attrNameLst>
                                          <p:attrName>style.visibility</p:attrName>
                                        </p:attrNameLst>
                                      </p:cBhvr>
                                      <p:to>
                                        <p:strVal val="visible"/>
                                      </p:to>
                                    </p:set>
                                    <p:animEffect transition="in" filter="wipe(left)">
                                      <p:cBhvr>
                                        <p:cTn id="60" dur="500"/>
                                        <p:tgtEl>
                                          <p:spTgt spid="4">
                                            <p:txEl>
                                              <p:pRg st="4" end="4"/>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grpId="0" nodeType="clickEffect">
                                  <p:stCondLst>
                                    <p:cond delay="0"/>
                                  </p:stCondLst>
                                  <p:childTnLst>
                                    <p:set>
                                      <p:cBhvr>
                                        <p:cTn id="64" dur="1" fill="hold">
                                          <p:stCondLst>
                                            <p:cond delay="0"/>
                                          </p:stCondLst>
                                        </p:cTn>
                                        <p:tgtEl>
                                          <p:spTgt spid="4">
                                            <p:txEl>
                                              <p:pRg st="5" end="5"/>
                                            </p:txEl>
                                          </p:spTgt>
                                        </p:tgtEl>
                                        <p:attrNameLst>
                                          <p:attrName>style.visibility</p:attrName>
                                        </p:attrNameLst>
                                      </p:cBhvr>
                                      <p:to>
                                        <p:strVal val="visible"/>
                                      </p:to>
                                    </p:set>
                                    <p:animEffect transition="in" filter="wipe(left)">
                                      <p:cBhvr>
                                        <p:cTn id="65"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144016" y="1124744"/>
            <a:ext cx="8892480" cy="5454352"/>
          </a:xfrm>
        </p:spPr>
        <p:txBody>
          <a:bodyPr>
            <a:noAutofit/>
          </a:bodyPr>
          <a:lstStyle/>
          <a:p>
            <a:r>
              <a:rPr lang="zh-TW" altLang="zh-TW" sz="2400" dirty="0"/>
              <a:t>使社區能對扶輪社及新社有一個瞭解，應向地方報紙及電台發佈新聞消息</a:t>
            </a:r>
            <a:r>
              <a:rPr lang="zh-TW" altLang="zh-TW" sz="2400" dirty="0" smtClean="0"/>
              <a:t>。秘書</a:t>
            </a:r>
            <a:r>
              <a:rPr lang="zh-TW" altLang="zh-TW" sz="2400" dirty="0"/>
              <a:t>就會收到下列宣傳資料：</a:t>
            </a:r>
          </a:p>
          <a:p>
            <a:pPr marL="627063" indent="-268288">
              <a:buNone/>
            </a:pPr>
            <a:r>
              <a:rPr lang="en-US" altLang="zh-TW" sz="2400" dirty="0"/>
              <a:t>1.</a:t>
            </a:r>
            <a:r>
              <a:rPr lang="zh-TW" altLang="zh-TW" sz="2400" dirty="0"/>
              <a:t>由新社填地方消息的一份建議發佈的故事。</a:t>
            </a:r>
          </a:p>
          <a:p>
            <a:pPr marL="627063" indent="-268288">
              <a:buNone/>
            </a:pPr>
            <a:r>
              <a:rPr lang="en-US" altLang="zh-TW" sz="2400" dirty="0"/>
              <a:t>2.</a:t>
            </a:r>
            <a:r>
              <a:rPr lang="zh-TW" altLang="zh-TW" sz="2400" dirty="0"/>
              <a:t>扶輪社徽章圖樣及其意義。</a:t>
            </a:r>
          </a:p>
          <a:p>
            <a:pPr marL="627063" indent="-268288">
              <a:buNone/>
            </a:pPr>
            <a:r>
              <a:rPr lang="en-US" altLang="zh-TW" sz="2400" dirty="0"/>
              <a:t>3.</a:t>
            </a:r>
            <a:r>
              <a:rPr lang="zh-TW" altLang="zh-TW" sz="2400" dirty="0"/>
              <a:t>介紹扶輪社創辦人</a:t>
            </a:r>
            <a:r>
              <a:rPr lang="zh-TW" altLang="zh-TW" sz="2400" dirty="0" smtClean="0"/>
              <a:t>及</a:t>
            </a:r>
            <a:r>
              <a:rPr lang="en-US" altLang="zh-TW" sz="2400" dirty="0" smtClean="0"/>
              <a:t>RI</a:t>
            </a:r>
            <a:r>
              <a:rPr lang="zh-TW" altLang="zh-TW" sz="2400" dirty="0" smtClean="0"/>
              <a:t>社長</a:t>
            </a:r>
            <a:r>
              <a:rPr lang="zh-TW" altLang="zh-TW" sz="2400" dirty="0"/>
              <a:t>及</a:t>
            </a:r>
            <a:r>
              <a:rPr lang="zh-TW" altLang="zh-TW" sz="2400" dirty="0" smtClean="0"/>
              <a:t>秘書長照片</a:t>
            </a:r>
            <a:r>
              <a:rPr lang="zh-TW" altLang="zh-TW" sz="2400" dirty="0"/>
              <a:t>及</a:t>
            </a:r>
            <a:r>
              <a:rPr lang="zh-TW" altLang="zh-TW" sz="2400" dirty="0" smtClean="0"/>
              <a:t>其傳記</a:t>
            </a:r>
            <a:r>
              <a:rPr lang="zh-TW" altLang="zh-TW" sz="2400" dirty="0"/>
              <a:t>。</a:t>
            </a:r>
          </a:p>
          <a:p>
            <a:pPr marL="627063" indent="-268288">
              <a:buNone/>
            </a:pPr>
            <a:r>
              <a:rPr lang="en-US" altLang="zh-TW" sz="2400" dirty="0"/>
              <a:t>4.</a:t>
            </a:r>
            <a:r>
              <a:rPr lang="zh-TW" altLang="zh-TW" sz="2400" dirty="0"/>
              <a:t>建議發佈社論。</a:t>
            </a:r>
          </a:p>
          <a:p>
            <a:pPr marL="627063" indent="-268288">
              <a:buNone/>
            </a:pPr>
            <a:r>
              <a:rPr lang="en-US" altLang="zh-TW" sz="2400" dirty="0"/>
              <a:t>5.</a:t>
            </a:r>
            <a:r>
              <a:rPr lang="zh-TW" altLang="zh-TW" sz="2400" dirty="0"/>
              <a:t>這就是扶輪社</a:t>
            </a:r>
            <a:r>
              <a:rPr lang="en-US" altLang="zh-TW" sz="2400" dirty="0"/>
              <a:t>(This is Rotary)</a:t>
            </a:r>
            <a:r>
              <a:rPr lang="zh-TW" altLang="zh-TW" sz="2400" dirty="0"/>
              <a:t>。</a:t>
            </a:r>
          </a:p>
          <a:p>
            <a:r>
              <a:rPr lang="zh-TW" altLang="zh-TW" sz="2400" dirty="0"/>
              <a:t>貴賓</a:t>
            </a:r>
            <a:r>
              <a:rPr lang="zh-TW" altLang="zh-TW" sz="2400" dirty="0" smtClean="0"/>
              <a:t>：邀請</a:t>
            </a:r>
            <a:r>
              <a:rPr lang="zh-TW" altLang="zh-TW" sz="2400" dirty="0"/>
              <a:t>地區內所有地方富紳及前任及現任國際扶輪職員，並一定把他們的大名刊出發表。</a:t>
            </a:r>
          </a:p>
          <a:p>
            <a:r>
              <a:rPr lang="zh-TW" altLang="zh-TW" sz="2400" dirty="0"/>
              <a:t>新聞報紙及電台介紹</a:t>
            </a:r>
            <a:r>
              <a:rPr lang="zh-TW" altLang="zh-TW" sz="2400" dirty="0" smtClean="0"/>
              <a:t>：</a:t>
            </a:r>
            <a:endParaRPr lang="en-US" altLang="zh-TW" sz="2400" dirty="0" smtClean="0"/>
          </a:p>
          <a:p>
            <a:r>
              <a:rPr lang="zh-TW" altLang="zh-TW" sz="2400" dirty="0" smtClean="0"/>
              <a:t>贈給</a:t>
            </a:r>
            <a:r>
              <a:rPr lang="zh-TW" altLang="zh-TW" sz="2400" dirty="0"/>
              <a:t>新社之禮物：通常輔導</a:t>
            </a:r>
            <a:r>
              <a:rPr lang="zh-TW" altLang="zh-TW" sz="2400" dirty="0" smtClean="0"/>
              <a:t>社會</a:t>
            </a:r>
            <a:r>
              <a:rPr lang="zh-TW" altLang="zh-TW" sz="2400" dirty="0"/>
              <a:t>贈送新社</a:t>
            </a:r>
            <a:r>
              <a:rPr lang="zh-TW" altLang="zh-TW" sz="2400" dirty="0" smtClean="0"/>
              <a:t>禮物。</a:t>
            </a:r>
            <a:endParaRPr lang="zh-TW" altLang="en-US" sz="2400" dirty="0"/>
          </a:p>
        </p:txBody>
      </p:sp>
      <p:sp>
        <p:nvSpPr>
          <p:cNvPr id="4" name="標題 1"/>
          <p:cNvSpPr txBox="1">
            <a:spLocks/>
          </p:cNvSpPr>
          <p:nvPr/>
        </p:nvSpPr>
        <p:spPr>
          <a:xfrm>
            <a:off x="467544" y="116632"/>
            <a:ext cx="8229600" cy="114300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TW" altLang="en-US" sz="3100" dirty="0" smtClean="0">
                <a:latin typeface="微軟正黑體" pitchFamily="34" charset="-120"/>
                <a:ea typeface="微軟正黑體" pitchFamily="34" charset="-120"/>
              </a:rPr>
              <a:t>授證儀式之籌備</a:t>
            </a:r>
            <a:r>
              <a:rPr lang="zh-TW" altLang="en-US" dirty="0" smtClean="0">
                <a:latin typeface="微軟正黑體" pitchFamily="34" charset="-120"/>
                <a:ea typeface="微軟正黑體" pitchFamily="34" charset="-120"/>
              </a:rPr>
              <a:t/>
            </a:r>
            <a:br>
              <a:rPr lang="zh-TW" altLang="en-US" dirty="0" smtClean="0">
                <a:latin typeface="微軟正黑體" pitchFamily="34" charset="-120"/>
                <a:ea typeface="微軟正黑體" pitchFamily="34" charset="-120"/>
              </a:rPr>
            </a:br>
            <a:r>
              <a:rPr lang="zh-TW" altLang="en-US" b="1" dirty="0" smtClean="0">
                <a:effectLst>
                  <a:outerShdw blurRad="38100" dist="38100" dir="2700000" algn="tl">
                    <a:srgbClr val="000000">
                      <a:alpha val="43137"/>
                    </a:srgbClr>
                  </a:outerShdw>
                </a:effectLst>
                <a:latin typeface="微軟正黑體" pitchFamily="34" charset="-120"/>
                <a:ea typeface="微軟正黑體" pitchFamily="34" charset="-120"/>
              </a:rPr>
              <a:t>宣傳</a:t>
            </a:r>
            <a:endParaRPr lang="zh-TW" altLang="en-US" b="1" dirty="0">
              <a:effectLst>
                <a:outerShdw blurRad="38100" dist="38100" dir="2700000" algn="tl">
                  <a:srgbClr val="000000">
                    <a:alpha val="43137"/>
                  </a:srgbClr>
                </a:outerShdw>
              </a:effectLst>
              <a:latin typeface="微軟正黑體" pitchFamily="34" charset="-120"/>
              <a:ea typeface="微軟正黑體" pitchFamily="34" charset="-120"/>
            </a:endParaRPr>
          </a:p>
        </p:txBody>
      </p:sp>
    </p:spTree>
    <p:extLst>
      <p:ext uri="{BB962C8B-B14F-4D97-AF65-F5344CB8AC3E}">
        <p14:creationId xmlns:p14="http://schemas.microsoft.com/office/powerpoint/2010/main" val="3759054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3"/>
          </p:nvPr>
        </p:nvSpPr>
        <p:spPr>
          <a:xfrm>
            <a:off x="179512" y="1628800"/>
            <a:ext cx="8964488" cy="4565104"/>
          </a:xfrm>
        </p:spPr>
        <p:txBody>
          <a:bodyPr>
            <a:noAutofit/>
          </a:bodyPr>
          <a:lstStyle/>
          <a:p>
            <a:r>
              <a:rPr lang="zh-TW" altLang="zh-TW" sz="2400" dirty="0"/>
              <a:t>註冊：為了方便介紹起見，要確知每位來賓及其夫人之姓名和所代表之社名。要有足夠的註冊設備可供使用，以免耽擱，主席要有一張有代表參加的名單。</a:t>
            </a:r>
          </a:p>
          <a:p>
            <a:r>
              <a:rPr lang="zh-TW" altLang="zh-TW" sz="2400" dirty="0"/>
              <a:t>接待委員會：接待人員通常由輔導社社員組成。每位來賓給與個別親切接待是重要。</a:t>
            </a:r>
          </a:p>
          <a:p>
            <a:r>
              <a:rPr lang="zh-TW" altLang="zh-TW" sz="2400" dirty="0"/>
              <a:t>座位：地區總監、特別代表、輔導社社長，輔導委員、新社社長及秘書。</a:t>
            </a:r>
          </a:p>
          <a:p>
            <a:r>
              <a:rPr lang="zh-TW" altLang="zh-TW" sz="2400" dirty="0"/>
              <a:t>貴賓及他們的夫人通常坐在主桌，其他桌位的安排對於演講台要有最佳的視聽效果。</a:t>
            </a:r>
          </a:p>
          <a:p>
            <a:r>
              <a:rPr lang="zh-TW" altLang="zh-TW" sz="2400" dirty="0"/>
              <a:t>其他細節：應該注意其他細節如歌本及其他文獻之放置，擴音裝置、休息室、通風設備，特別來賓的照料，停車問題等</a:t>
            </a:r>
            <a:r>
              <a:rPr lang="zh-TW" altLang="zh-TW" sz="2400" dirty="0" smtClean="0"/>
              <a:t>。</a:t>
            </a:r>
            <a:endParaRPr lang="zh-TW" altLang="zh-TW" sz="2400" dirty="0"/>
          </a:p>
        </p:txBody>
      </p:sp>
      <p:sp>
        <p:nvSpPr>
          <p:cNvPr id="4" name="標題 1"/>
          <p:cNvSpPr txBox="1">
            <a:spLocks/>
          </p:cNvSpPr>
          <p:nvPr/>
        </p:nvSpPr>
        <p:spPr>
          <a:xfrm>
            <a:off x="467544" y="427038"/>
            <a:ext cx="8229600" cy="1143000"/>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TW" altLang="en-US" sz="3100" dirty="0" smtClean="0">
                <a:latin typeface="微軟正黑體" pitchFamily="34" charset="-120"/>
                <a:ea typeface="微軟正黑體" pitchFamily="34" charset="-120"/>
              </a:rPr>
              <a:t>授證儀式之籌備</a:t>
            </a:r>
            <a:r>
              <a:rPr lang="zh-TW" altLang="en-US" dirty="0" smtClean="0">
                <a:latin typeface="微軟正黑體" pitchFamily="34" charset="-120"/>
                <a:ea typeface="微軟正黑體" pitchFamily="34" charset="-120"/>
              </a:rPr>
              <a:t/>
            </a:r>
            <a:br>
              <a:rPr lang="zh-TW" altLang="en-US" dirty="0" smtClean="0">
                <a:latin typeface="微軟正黑體" pitchFamily="34" charset="-120"/>
                <a:ea typeface="微軟正黑體" pitchFamily="34" charset="-120"/>
              </a:rPr>
            </a:br>
            <a:r>
              <a:rPr lang="zh-TW" altLang="en-US" b="1" dirty="0" smtClean="0">
                <a:effectLst>
                  <a:outerShdw blurRad="38100" dist="38100" dir="2700000" algn="tl">
                    <a:srgbClr val="000000">
                      <a:alpha val="43137"/>
                    </a:srgbClr>
                  </a:outerShdw>
                </a:effectLst>
                <a:latin typeface="微軟正黑體" pitchFamily="34" charset="-120"/>
                <a:ea typeface="微軟正黑體" pitchFamily="34" charset="-120"/>
              </a:rPr>
              <a:t>細節安排</a:t>
            </a:r>
            <a:endParaRPr lang="zh-TW" altLang="en-US" b="1" dirty="0">
              <a:effectLst>
                <a:outerShdw blurRad="38100" dist="38100" dir="2700000" algn="tl">
                  <a:srgbClr val="000000">
                    <a:alpha val="43137"/>
                  </a:srgbClr>
                </a:outerShdw>
              </a:effectLst>
              <a:latin typeface="微軟正黑體" pitchFamily="34" charset="-120"/>
              <a:ea typeface="微軟正黑體" pitchFamily="34" charset="-120"/>
            </a:endParaRPr>
          </a:p>
        </p:txBody>
      </p:sp>
    </p:spTree>
    <p:extLst>
      <p:ext uri="{BB962C8B-B14F-4D97-AF65-F5344CB8AC3E}">
        <p14:creationId xmlns:p14="http://schemas.microsoft.com/office/powerpoint/2010/main" val="761714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7924800" cy="5026570"/>
          </a:xfrm>
        </p:spPr>
        <p:txBody>
          <a:bodyPr/>
          <a:lstStyle/>
          <a:p>
            <a:pPr algn="ctr"/>
            <a:r>
              <a:rPr lang="zh-TW" altLang="en-US" sz="9600" dirty="0" smtClean="0">
                <a:effectLst>
                  <a:outerShdw blurRad="38100" dist="38100" dir="2700000" algn="tl">
                    <a:srgbClr val="000000">
                      <a:alpha val="43137"/>
                    </a:srgbClr>
                  </a:outerShdw>
                </a:effectLst>
                <a:latin typeface="Arial Black" pitchFamily="34" charset="0"/>
              </a:rPr>
              <a:t>謝         謝</a:t>
            </a:r>
            <a:r>
              <a:rPr lang="en-US" altLang="zh-TW" sz="9600" dirty="0" smtClean="0">
                <a:effectLst>
                  <a:outerShdw blurRad="38100" dist="38100" dir="2700000" algn="tl">
                    <a:srgbClr val="000000">
                      <a:alpha val="43137"/>
                    </a:srgbClr>
                  </a:outerShdw>
                </a:effectLst>
                <a:latin typeface="Arial Black" pitchFamily="34" charset="0"/>
              </a:rPr>
              <a:t/>
            </a:r>
            <a:br>
              <a:rPr lang="en-US" altLang="zh-TW" sz="9600" dirty="0" smtClean="0">
                <a:effectLst>
                  <a:outerShdw blurRad="38100" dist="38100" dir="2700000" algn="tl">
                    <a:srgbClr val="000000">
                      <a:alpha val="43137"/>
                    </a:srgbClr>
                  </a:outerShdw>
                </a:effectLst>
                <a:latin typeface="Arial Black" pitchFamily="34" charset="0"/>
              </a:rPr>
            </a:br>
            <a:r>
              <a:rPr lang="en-US" altLang="zh-TW" sz="9600" dirty="0" smtClean="0">
                <a:effectLst>
                  <a:outerShdw blurRad="38100" dist="38100" dir="2700000" algn="tl">
                    <a:srgbClr val="000000">
                      <a:alpha val="43137"/>
                    </a:srgbClr>
                  </a:outerShdw>
                </a:effectLst>
                <a:latin typeface="Arial Black" pitchFamily="34" charset="0"/>
              </a:rPr>
              <a:t>thanks</a:t>
            </a:r>
            <a:endParaRPr lang="zh-TW" altLang="en-US" sz="9600" dirty="0">
              <a:effectLst>
                <a:outerShdw blurRad="38100" dist="38100" dir="2700000" algn="tl">
                  <a:srgbClr val="000000">
                    <a:alpha val="43137"/>
                  </a:srgbClr>
                </a:outerShdw>
              </a:effectLst>
              <a:latin typeface="Arial Black" pitchFamily="34" charset="0"/>
            </a:endParaRPr>
          </a:p>
        </p:txBody>
      </p:sp>
    </p:spTree>
    <p:extLst>
      <p:ext uri="{BB962C8B-B14F-4D97-AF65-F5344CB8AC3E}">
        <p14:creationId xmlns:p14="http://schemas.microsoft.com/office/powerpoint/2010/main" val="280702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ppt_x"/>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half" idx="4294967295"/>
          </p:nvPr>
        </p:nvSpPr>
        <p:spPr>
          <a:xfrm>
            <a:off x="457200" y="1514440"/>
            <a:ext cx="4546848" cy="4434840"/>
          </a:xfrm>
          <a:prstGeom prst="rect">
            <a:avLst/>
          </a:prstGeom>
        </p:spPr>
        <p:txBody>
          <a:bodyPr>
            <a:normAutofit fontScale="92500"/>
          </a:bodyPr>
          <a:lstStyle/>
          <a:p>
            <a:endParaRPr lang="en-US" altLang="zh-TW" sz="3600" dirty="0" smtClean="0">
              <a:solidFill>
                <a:srgbClr val="FFC000"/>
              </a:solidFill>
              <a:latin typeface="Arial" pitchFamily="34" charset="0"/>
              <a:ea typeface="微軟正黑體" pitchFamily="34" charset="-120"/>
              <a:cs typeface="Arial" pitchFamily="34" charset="0"/>
            </a:endParaRPr>
          </a:p>
          <a:p>
            <a:r>
              <a:rPr lang="zh-TW" altLang="en-US" sz="3600" dirty="0" smtClean="0">
                <a:solidFill>
                  <a:srgbClr val="FFC000"/>
                </a:solidFill>
                <a:latin typeface="Arial" pitchFamily="34" charset="0"/>
                <a:ea typeface="微軟正黑體" pitchFamily="34" charset="-120"/>
                <a:cs typeface="Arial" pitchFamily="34" charset="0"/>
              </a:rPr>
              <a:t>主講人</a:t>
            </a:r>
            <a:endParaRPr lang="en-US" altLang="zh-TW" sz="3600" dirty="0" smtClean="0">
              <a:solidFill>
                <a:srgbClr val="FFC000"/>
              </a:solidFill>
              <a:latin typeface="Arial" pitchFamily="34" charset="0"/>
              <a:ea typeface="微軟正黑體" pitchFamily="34" charset="-120"/>
              <a:cs typeface="Arial" pitchFamily="34" charset="0"/>
            </a:endParaRPr>
          </a:p>
          <a:p>
            <a:pPr>
              <a:buNone/>
            </a:pPr>
            <a:r>
              <a:rPr lang="zh-TW" altLang="en-US" sz="4000" dirty="0" smtClean="0">
                <a:solidFill>
                  <a:srgbClr val="FFC000"/>
                </a:solidFill>
                <a:latin typeface="Arial" pitchFamily="34" charset="0"/>
                <a:ea typeface="微軟正黑體" pitchFamily="34" charset="-120"/>
                <a:cs typeface="Arial" pitchFamily="34" charset="0"/>
              </a:rPr>
              <a:t> </a:t>
            </a:r>
            <a:r>
              <a:rPr lang="zh-TW" altLang="en-US" sz="4000" dirty="0" smtClean="0">
                <a:solidFill>
                  <a:srgbClr val="FFC000"/>
                </a:solidFill>
                <a:latin typeface="Arial" pitchFamily="34" charset="0"/>
                <a:ea typeface="微軟正黑體" pitchFamily="34" charset="-120"/>
                <a:cs typeface="Arial" pitchFamily="34" charset="0"/>
              </a:rPr>
              <a:t> </a:t>
            </a:r>
            <a:r>
              <a:rPr lang="zh-TW" altLang="en-US" sz="4400" dirty="0" smtClean="0">
                <a:solidFill>
                  <a:srgbClr val="FFC000"/>
                </a:solidFill>
                <a:latin typeface="Arial" pitchFamily="34" charset="0"/>
                <a:ea typeface="微軟正黑體" pitchFamily="34" charset="-120"/>
                <a:cs typeface="Arial" pitchFamily="34" charset="0"/>
              </a:rPr>
              <a:t>李 </a:t>
            </a:r>
            <a:r>
              <a:rPr lang="zh-TW" altLang="en-US" sz="4400" dirty="0" smtClean="0">
                <a:solidFill>
                  <a:srgbClr val="FFC000"/>
                </a:solidFill>
                <a:latin typeface="Arial" pitchFamily="34" charset="0"/>
                <a:ea typeface="微軟正黑體" pitchFamily="34" charset="-120"/>
                <a:cs typeface="Arial" pitchFamily="34" charset="0"/>
              </a:rPr>
              <a:t>博 信 </a:t>
            </a:r>
            <a:endParaRPr lang="en-US" altLang="zh-TW" sz="4400" dirty="0" smtClean="0">
              <a:solidFill>
                <a:srgbClr val="FFC000"/>
              </a:solidFill>
              <a:latin typeface="Arial" pitchFamily="34" charset="0"/>
              <a:ea typeface="微軟正黑體" pitchFamily="34" charset="-120"/>
              <a:cs typeface="Arial" pitchFamily="34" charset="0"/>
            </a:endParaRPr>
          </a:p>
          <a:p>
            <a:pPr>
              <a:buNone/>
            </a:pPr>
            <a:r>
              <a:rPr lang="en-US" altLang="zh-TW" sz="3200" dirty="0" smtClean="0">
                <a:solidFill>
                  <a:srgbClr val="FFC000"/>
                </a:solidFill>
                <a:latin typeface="Arial" pitchFamily="34" charset="0"/>
                <a:ea typeface="微軟正黑體" pitchFamily="34" charset="-120"/>
                <a:cs typeface="Arial" pitchFamily="34" charset="0"/>
              </a:rPr>
              <a:t>  </a:t>
            </a:r>
            <a:r>
              <a:rPr lang="zh-TW" altLang="en-US" sz="3200" dirty="0" smtClean="0">
                <a:solidFill>
                  <a:srgbClr val="FFC000"/>
                </a:solidFill>
                <a:latin typeface="Arial" pitchFamily="34" charset="0"/>
                <a:ea typeface="微軟正黑體" pitchFamily="34" charset="-120"/>
                <a:cs typeface="Arial" pitchFamily="34" charset="0"/>
              </a:rPr>
              <a:t> </a:t>
            </a:r>
            <a:r>
              <a:rPr lang="en-US" altLang="zh-TW" sz="3200" dirty="0" err="1" smtClean="0">
                <a:solidFill>
                  <a:srgbClr val="FFC000"/>
                </a:solidFill>
                <a:latin typeface="Arial" pitchFamily="34" charset="0"/>
                <a:ea typeface="微軟正黑體" pitchFamily="34" charset="-120"/>
                <a:cs typeface="Arial" pitchFamily="34" charset="0"/>
              </a:rPr>
              <a:t>Rtn</a:t>
            </a:r>
            <a:r>
              <a:rPr lang="en-US" altLang="zh-TW" sz="4000" dirty="0" smtClean="0">
                <a:solidFill>
                  <a:srgbClr val="FFC000"/>
                </a:solidFill>
                <a:latin typeface="Arial" pitchFamily="34" charset="0"/>
                <a:ea typeface="微軟正黑體" pitchFamily="34" charset="-120"/>
                <a:cs typeface="Arial" pitchFamily="34" charset="0"/>
              </a:rPr>
              <a:t>.</a:t>
            </a:r>
            <a:r>
              <a:rPr lang="zh-TW" altLang="en-US" sz="4000" dirty="0" smtClean="0">
                <a:solidFill>
                  <a:srgbClr val="FFC000"/>
                </a:solidFill>
                <a:latin typeface="Arial" pitchFamily="34" charset="0"/>
                <a:ea typeface="微軟正黑體" pitchFamily="34" charset="-120"/>
                <a:cs typeface="Arial" pitchFamily="34" charset="0"/>
              </a:rPr>
              <a:t> </a:t>
            </a:r>
            <a:r>
              <a:rPr lang="en-US" altLang="zh-TW" sz="3600" dirty="0" smtClean="0">
                <a:solidFill>
                  <a:srgbClr val="FFC000"/>
                </a:solidFill>
                <a:latin typeface="Arial" pitchFamily="34" charset="0"/>
                <a:ea typeface="微軟正黑體" pitchFamily="34" charset="-120"/>
                <a:cs typeface="Arial" pitchFamily="34" charset="0"/>
              </a:rPr>
              <a:t>Marine</a:t>
            </a:r>
            <a:endParaRPr lang="en-US" altLang="zh-TW" sz="3600" dirty="0" smtClean="0">
              <a:solidFill>
                <a:srgbClr val="FFC000"/>
              </a:solidFill>
              <a:latin typeface="Arial" pitchFamily="34" charset="0"/>
              <a:ea typeface="微軟正黑體" pitchFamily="34" charset="-120"/>
              <a:cs typeface="Arial" pitchFamily="34" charset="0"/>
            </a:endParaRPr>
          </a:p>
          <a:p>
            <a:r>
              <a:rPr lang="zh-TW" altLang="en-US" sz="3200" dirty="0" smtClean="0">
                <a:solidFill>
                  <a:srgbClr val="FFC000"/>
                </a:solidFill>
                <a:latin typeface="Arial" pitchFamily="34" charset="0"/>
                <a:ea typeface="微軟正黑體" pitchFamily="34" charset="-120"/>
                <a:cs typeface="Arial" pitchFamily="34" charset="0"/>
              </a:rPr>
              <a:t>台北中山扶輪社前社長</a:t>
            </a:r>
            <a:endParaRPr lang="en-US" altLang="zh-TW" sz="3200" dirty="0" smtClean="0">
              <a:solidFill>
                <a:srgbClr val="FFC000"/>
              </a:solidFill>
              <a:latin typeface="Arial" pitchFamily="34" charset="0"/>
              <a:ea typeface="微軟正黑體" pitchFamily="34" charset="-120"/>
              <a:cs typeface="Arial" pitchFamily="34" charset="0"/>
            </a:endParaRPr>
          </a:p>
          <a:p>
            <a:r>
              <a:rPr lang="zh-TW" altLang="en-US" sz="3200" dirty="0" smtClean="0">
                <a:solidFill>
                  <a:srgbClr val="FFC000"/>
                </a:solidFill>
                <a:latin typeface="Arial" pitchFamily="34" charset="0"/>
                <a:ea typeface="微軟正黑體" pitchFamily="34" charset="-120"/>
                <a:cs typeface="Arial" pitchFamily="34" charset="0"/>
              </a:rPr>
              <a:t>地區總監特別顧問</a:t>
            </a:r>
            <a:endParaRPr lang="zh-TW" altLang="en-US" sz="3200" dirty="0">
              <a:solidFill>
                <a:srgbClr val="FFC000"/>
              </a:solidFill>
              <a:latin typeface="Arial" pitchFamily="34" charset="0"/>
              <a:ea typeface="微軟正黑體" pitchFamily="34" charset="-120"/>
              <a:cs typeface="Arial" pitchFamily="34" charset="0"/>
            </a:endParaRPr>
          </a:p>
        </p:txBody>
      </p:sp>
      <p:pic>
        <p:nvPicPr>
          <p:cNvPr id="5" name="內容版面配置區 4" descr="李博信半身-中天-直.JPG"/>
          <p:cNvPicPr>
            <a:picLocks noGrp="1" noChangeAspect="1"/>
          </p:cNvPicPr>
          <p:nvPr>
            <p:ph sz="half" idx="4294967295"/>
          </p:nvPr>
        </p:nvPicPr>
        <p:blipFill>
          <a:blip r:embed="rId3" cstate="print"/>
          <a:stretch>
            <a:fillRect/>
          </a:stretch>
        </p:blipFill>
        <p:spPr>
          <a:xfrm>
            <a:off x="5508104" y="-27384"/>
            <a:ext cx="3600000" cy="5661424"/>
          </a:xfrm>
          <a:prstGeom prst="rect">
            <a:avLst/>
          </a:prstGeom>
        </p:spPr>
      </p:pic>
    </p:spTree>
    <p:extLst>
      <p:ext uri="{BB962C8B-B14F-4D97-AF65-F5344CB8AC3E}">
        <p14:creationId xmlns:p14="http://schemas.microsoft.com/office/powerpoint/2010/main" val="2007086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left)">
                                      <p:cBhvr>
                                        <p:cTn id="11" dur="500"/>
                                        <p:tgtEl>
                                          <p:spTgt spid="3">
                                            <p:txEl>
                                              <p:pRg st="2" end="2"/>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left)">
                                      <p:cBhvr>
                                        <p:cTn id="19" dur="500"/>
                                        <p:tgtEl>
                                          <p:spTgt spid="3">
                                            <p:txEl>
                                              <p:pRg st="4" end="4"/>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500"/>
                                        <p:tgtEl>
                                          <p:spTgt spid="3">
                                            <p:txEl>
                                              <p:pRg st="5" end="5"/>
                                            </p:txEl>
                                          </p:spTgt>
                                        </p:tgtEl>
                                      </p:cBhvr>
                                    </p:animEffect>
                                  </p:childTnLst>
                                </p:cTn>
                              </p:par>
                            </p:childTnLst>
                          </p:cTn>
                        </p:par>
                        <p:par>
                          <p:cTn id="24" fill="hold">
                            <p:stCondLst>
                              <p:cond delay="2500"/>
                            </p:stCondLst>
                            <p:childTnLst>
                              <p:par>
                                <p:cTn id="25" presetID="53" presetClass="entr" presetSubtype="16" fill="hold" nodeType="after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p:cTn id="27" dur="2000" fill="hold"/>
                                        <p:tgtEl>
                                          <p:spTgt spid="5"/>
                                        </p:tgtEl>
                                        <p:attrNameLst>
                                          <p:attrName>ppt_w</p:attrName>
                                        </p:attrNameLst>
                                      </p:cBhvr>
                                      <p:tavLst>
                                        <p:tav tm="0">
                                          <p:val>
                                            <p:fltVal val="0"/>
                                          </p:val>
                                        </p:tav>
                                        <p:tav tm="100000">
                                          <p:val>
                                            <p:strVal val="#ppt_w"/>
                                          </p:val>
                                        </p:tav>
                                      </p:tavLst>
                                    </p:anim>
                                    <p:anim calcmode="lin" valueType="num">
                                      <p:cBhvr>
                                        <p:cTn id="28" dur="2000" fill="hold"/>
                                        <p:tgtEl>
                                          <p:spTgt spid="5"/>
                                        </p:tgtEl>
                                        <p:attrNameLst>
                                          <p:attrName>ppt_h</p:attrName>
                                        </p:attrNameLst>
                                      </p:cBhvr>
                                      <p:tavLst>
                                        <p:tav tm="0">
                                          <p:val>
                                            <p:fltVal val="0"/>
                                          </p:val>
                                        </p:tav>
                                        <p:tav tm="100000">
                                          <p:val>
                                            <p:strVal val="#ppt_h"/>
                                          </p:val>
                                        </p:tav>
                                      </p:tavLst>
                                    </p:anim>
                                    <p:animEffect transition="in" filter="fade">
                                      <p:cBhvr>
                                        <p:cTn id="2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直排文字版面配置區 10"/>
          <p:cNvSpPr>
            <a:spLocks noGrp="1"/>
          </p:cNvSpPr>
          <p:nvPr>
            <p:ph sz="quarter" idx="13"/>
          </p:nvPr>
        </p:nvSpPr>
        <p:spPr>
          <a:xfrm>
            <a:off x="457200" y="288032"/>
            <a:ext cx="8435280" cy="6381328"/>
          </a:xfrm>
        </p:spPr>
        <p:txBody>
          <a:bodyPr>
            <a:noAutofit/>
          </a:bodyPr>
          <a:lstStyle/>
          <a:p>
            <a:r>
              <a:rPr lang="zh-TW" altLang="zh-TW" sz="2800" dirty="0" smtClean="0">
                <a:latin typeface="微軟正黑體" pitchFamily="34" charset="-120"/>
                <a:ea typeface="微軟正黑體" pitchFamily="34" charset="-120"/>
              </a:rPr>
              <a:t>理事會通過輔導新社</a:t>
            </a:r>
          </a:p>
          <a:p>
            <a:r>
              <a:rPr lang="zh-TW" altLang="zh-TW" sz="2800" dirty="0" smtClean="0">
                <a:latin typeface="微軟正黑體" pitchFamily="34" charset="-120"/>
                <a:ea typeface="微軟正黑體" pitchFamily="34" charset="-120"/>
              </a:rPr>
              <a:t>召開輔導新社籌備會</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輔導委員與核心社友</a:t>
            </a:r>
          </a:p>
          <a:p>
            <a:r>
              <a:rPr lang="zh-TW" altLang="zh-TW" sz="2800" dirty="0" smtClean="0">
                <a:latin typeface="微軟正黑體" pitchFamily="34" charset="-120"/>
                <a:ea typeface="微軟正黑體" pitchFamily="34" charset="-120"/>
              </a:rPr>
              <a:t>察看新社場地</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輔導委員與核心社友</a:t>
            </a:r>
          </a:p>
          <a:p>
            <a:r>
              <a:rPr lang="zh-TW" altLang="zh-TW" sz="2800" dirty="0" smtClean="0">
                <a:latin typeface="微軟正黑體" pitchFamily="34" charset="-120"/>
                <a:ea typeface="微軟正黑體" pitchFamily="34" charset="-120"/>
              </a:rPr>
              <a:t>發函總監辦事處、地區擴展主委、助理總監本社籌組新社函</a:t>
            </a:r>
            <a:r>
              <a:rPr lang="en-US" altLang="zh-TW" sz="2800" dirty="0" smtClean="0">
                <a:latin typeface="微軟正黑體" pitchFamily="34" charset="-120"/>
                <a:ea typeface="微軟正黑體" pitchFamily="34" charset="-120"/>
              </a:rPr>
              <a:t>	</a:t>
            </a:r>
            <a:endParaRPr lang="zh-TW" altLang="zh-TW" sz="2800" dirty="0" smtClean="0">
              <a:latin typeface="微軟正黑體" pitchFamily="34" charset="-120"/>
              <a:ea typeface="微軟正黑體" pitchFamily="34" charset="-120"/>
            </a:endParaRPr>
          </a:p>
          <a:p>
            <a:r>
              <a:rPr lang="zh-TW" altLang="zh-TW" sz="2800" dirty="0" smtClean="0">
                <a:latin typeface="微軟正黑體" pitchFamily="34" charset="-120"/>
                <a:ea typeface="微軟正黑體" pitchFamily="34" charset="-120"/>
              </a:rPr>
              <a:t>發函輔導社社友推薦新社友人選</a:t>
            </a:r>
            <a:r>
              <a:rPr lang="en-US" altLang="zh-TW" sz="2800" dirty="0" smtClean="0">
                <a:latin typeface="微軟正黑體" pitchFamily="34" charset="-120"/>
                <a:ea typeface="微軟正黑體" pitchFamily="34" charset="-120"/>
              </a:rPr>
              <a:t>	</a:t>
            </a:r>
            <a:endParaRPr lang="zh-TW" altLang="zh-TW" sz="2800" dirty="0" smtClean="0">
              <a:latin typeface="微軟正黑體" pitchFamily="34" charset="-120"/>
              <a:ea typeface="微軟正黑體" pitchFamily="34" charset="-120"/>
            </a:endParaRPr>
          </a:p>
          <a:p>
            <a:r>
              <a:rPr lang="zh-TW" altLang="zh-TW" sz="2800" dirty="0" smtClean="0">
                <a:latin typeface="微軟正黑體" pitchFamily="34" charset="-120"/>
                <a:ea typeface="微軟正黑體" pitchFamily="34" charset="-120"/>
              </a:rPr>
              <a:t>理事會通過撥結餘款○萬元于新社</a:t>
            </a:r>
            <a:endParaRPr lang="en-US" altLang="zh-TW" sz="2800" dirty="0" smtClean="0">
              <a:latin typeface="微軟正黑體" pitchFamily="34" charset="-120"/>
              <a:ea typeface="微軟正黑體" pitchFamily="34" charset="-120"/>
            </a:endParaRPr>
          </a:p>
          <a:p>
            <a:r>
              <a:rPr lang="zh-TW" altLang="zh-TW" sz="2800" dirty="0" smtClean="0">
                <a:latin typeface="微軟正黑體" pitchFamily="34" charset="-120"/>
                <a:ea typeface="微軟正黑體" pitchFamily="34" charset="-120"/>
              </a:rPr>
              <a:t>輔導新社秘書處察看場地</a:t>
            </a:r>
          </a:p>
          <a:p>
            <a:r>
              <a:rPr lang="zh-TW" altLang="zh-TW" sz="2800" dirty="0" smtClean="0">
                <a:latin typeface="微軟正黑體" pitchFamily="34" charset="-120"/>
                <a:ea typeface="微軟正黑體" pitchFamily="34" charset="-120"/>
              </a:rPr>
              <a:t>登報—招募新社友</a:t>
            </a:r>
            <a:r>
              <a:rPr lang="en-US" altLang="zh-TW"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○○報</a:t>
            </a:r>
          </a:p>
          <a:p>
            <a:r>
              <a:rPr lang="zh-TW" altLang="zh-TW" sz="2800" dirty="0" smtClean="0">
                <a:latin typeface="微軟正黑體" pitchFamily="34" charset="-120"/>
                <a:ea typeface="微軟正黑體" pitchFamily="34" charset="-120"/>
              </a:rPr>
              <a:t>第一次發函輔導委員</a:t>
            </a:r>
            <a:r>
              <a:rPr lang="en-US" altLang="zh-TW" sz="2800" dirty="0" smtClean="0">
                <a:latin typeface="微軟正黑體" pitchFamily="34" charset="-120"/>
                <a:ea typeface="微軟正黑體" pitchFamily="34" charset="-120"/>
              </a:rPr>
              <a:t>	</a:t>
            </a:r>
            <a:endParaRPr lang="zh-TW" altLang="zh-TW" sz="2800" dirty="0" smtClean="0">
              <a:latin typeface="微軟正黑體" pitchFamily="34" charset="-120"/>
              <a:ea typeface="微軟正黑體" pitchFamily="34" charset="-120"/>
            </a:endParaRPr>
          </a:p>
          <a:p>
            <a:r>
              <a:rPr lang="zh-TW" altLang="zh-TW" sz="2800" dirty="0" smtClean="0">
                <a:latin typeface="微軟正黑體" pitchFamily="34" charset="-120"/>
                <a:ea typeface="微軟正黑體" pitchFamily="34" charset="-120"/>
              </a:rPr>
              <a:t>發函國際扶輪中華民國總會</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發予證明書</a:t>
            </a:r>
            <a:r>
              <a:rPr lang="en-US" altLang="zh-TW" sz="2800" dirty="0" smtClean="0">
                <a:latin typeface="微軟正黑體" pitchFamily="34" charset="-120"/>
                <a:ea typeface="微軟正黑體" pitchFamily="34" charset="-120"/>
              </a:rPr>
              <a:t>	</a:t>
            </a:r>
            <a:endParaRPr lang="zh-TW" altLang="zh-TW" sz="2800" dirty="0" smtClean="0">
              <a:latin typeface="微軟正黑體" pitchFamily="34" charset="-120"/>
              <a:ea typeface="微軟正黑體" pitchFamily="34" charset="-120"/>
            </a:endParaRPr>
          </a:p>
          <a:p>
            <a:endParaRPr lang="zh-TW" altLang="en-US" sz="2800" dirty="0">
              <a:latin typeface="微軟正黑體" pitchFamily="34" charset="-120"/>
              <a:ea typeface="微軟正黑體" pitchFamily="34" charset="-120"/>
            </a:endParaRPr>
          </a:p>
        </p:txBody>
      </p:sp>
    </p:spTree>
    <p:extLst>
      <p:ext uri="{BB962C8B-B14F-4D97-AF65-F5344CB8AC3E}">
        <p14:creationId xmlns:p14="http://schemas.microsoft.com/office/powerpoint/2010/main" val="185773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wipe(left)">
                                      <p:cBhvr>
                                        <p:cTn id="7" dur="500"/>
                                        <p:tgtEl>
                                          <p:spTgt spid="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
                                            <p:txEl>
                                              <p:pRg st="1" end="1"/>
                                            </p:txEl>
                                          </p:spTgt>
                                        </p:tgtEl>
                                        <p:attrNameLst>
                                          <p:attrName>style.visibility</p:attrName>
                                        </p:attrNameLst>
                                      </p:cBhvr>
                                      <p:to>
                                        <p:strVal val="visible"/>
                                      </p:to>
                                    </p:set>
                                    <p:animEffect transition="in" filter="wipe(left)">
                                      <p:cBhvr>
                                        <p:cTn id="12" dur="500"/>
                                        <p:tgtEl>
                                          <p:spTgt spid="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xEl>
                                              <p:pRg st="2" end="2"/>
                                            </p:txEl>
                                          </p:spTgt>
                                        </p:tgtEl>
                                        <p:attrNameLst>
                                          <p:attrName>style.visibility</p:attrName>
                                        </p:attrNameLst>
                                      </p:cBhvr>
                                      <p:to>
                                        <p:strVal val="visible"/>
                                      </p:to>
                                    </p:set>
                                    <p:animEffect transition="in" filter="wipe(left)">
                                      <p:cBhvr>
                                        <p:cTn id="17" dur="500"/>
                                        <p:tgtEl>
                                          <p:spTgt spid="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
                                            <p:txEl>
                                              <p:pRg st="3" end="3"/>
                                            </p:txEl>
                                          </p:spTgt>
                                        </p:tgtEl>
                                        <p:attrNameLst>
                                          <p:attrName>style.visibility</p:attrName>
                                        </p:attrNameLst>
                                      </p:cBhvr>
                                      <p:to>
                                        <p:strVal val="visible"/>
                                      </p:to>
                                    </p:set>
                                    <p:animEffect transition="in" filter="wipe(left)">
                                      <p:cBhvr>
                                        <p:cTn id="22" dur="500"/>
                                        <p:tgtEl>
                                          <p:spTgt spid="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animEffect transition="in" filter="wipe(left)">
                                      <p:cBhvr>
                                        <p:cTn id="27" dur="500"/>
                                        <p:tgtEl>
                                          <p:spTgt spid="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
                                            <p:txEl>
                                              <p:pRg st="5" end="5"/>
                                            </p:txEl>
                                          </p:spTgt>
                                        </p:tgtEl>
                                        <p:attrNameLst>
                                          <p:attrName>style.visibility</p:attrName>
                                        </p:attrNameLst>
                                      </p:cBhvr>
                                      <p:to>
                                        <p:strVal val="visible"/>
                                      </p:to>
                                    </p:set>
                                    <p:animEffect transition="in" filter="wipe(left)">
                                      <p:cBhvr>
                                        <p:cTn id="32" dur="500"/>
                                        <p:tgtEl>
                                          <p:spTgt spid="1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
                                            <p:txEl>
                                              <p:pRg st="6" end="6"/>
                                            </p:txEl>
                                          </p:spTgt>
                                        </p:tgtEl>
                                        <p:attrNameLst>
                                          <p:attrName>style.visibility</p:attrName>
                                        </p:attrNameLst>
                                      </p:cBhvr>
                                      <p:to>
                                        <p:strVal val="visible"/>
                                      </p:to>
                                    </p:set>
                                    <p:animEffect transition="in" filter="wipe(left)">
                                      <p:cBhvr>
                                        <p:cTn id="37" dur="500"/>
                                        <p:tgtEl>
                                          <p:spTgt spid="1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1">
                                            <p:txEl>
                                              <p:pRg st="7" end="7"/>
                                            </p:txEl>
                                          </p:spTgt>
                                        </p:tgtEl>
                                        <p:attrNameLst>
                                          <p:attrName>style.visibility</p:attrName>
                                        </p:attrNameLst>
                                      </p:cBhvr>
                                      <p:to>
                                        <p:strVal val="visible"/>
                                      </p:to>
                                    </p:set>
                                    <p:animEffect transition="in" filter="wipe(left)">
                                      <p:cBhvr>
                                        <p:cTn id="42" dur="500"/>
                                        <p:tgtEl>
                                          <p:spTgt spid="1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1">
                                            <p:txEl>
                                              <p:pRg st="8" end="8"/>
                                            </p:txEl>
                                          </p:spTgt>
                                        </p:tgtEl>
                                        <p:attrNameLst>
                                          <p:attrName>style.visibility</p:attrName>
                                        </p:attrNameLst>
                                      </p:cBhvr>
                                      <p:to>
                                        <p:strVal val="visible"/>
                                      </p:to>
                                    </p:set>
                                    <p:animEffect transition="in" filter="wipe(left)">
                                      <p:cBhvr>
                                        <p:cTn id="47" dur="500"/>
                                        <p:tgtEl>
                                          <p:spTgt spid="1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1">
                                            <p:txEl>
                                              <p:pRg st="9" end="9"/>
                                            </p:txEl>
                                          </p:spTgt>
                                        </p:tgtEl>
                                        <p:attrNameLst>
                                          <p:attrName>style.visibility</p:attrName>
                                        </p:attrNameLst>
                                      </p:cBhvr>
                                      <p:to>
                                        <p:strVal val="visible"/>
                                      </p:to>
                                    </p:set>
                                    <p:animEffect transition="in" filter="wipe(left)">
                                      <p:cBhvr>
                                        <p:cTn id="52" dur="500"/>
                                        <p:tgtEl>
                                          <p:spTgt spid="1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zh-TW" sz="4400" dirty="0" smtClean="0">
                <a:latin typeface="微軟正黑體" pitchFamily="34" charset="-120"/>
                <a:ea typeface="微軟正黑體" pitchFamily="34" charset="-120"/>
              </a:rPr>
              <a:t>新社第一次籌備會議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1844824"/>
            <a:ext cx="8229600" cy="4137323"/>
          </a:xfrm>
        </p:spPr>
        <p:txBody>
          <a:bodyPr>
            <a:normAutofit/>
          </a:bodyPr>
          <a:lstStyle/>
          <a:p>
            <a:pPr>
              <a:spcBef>
                <a:spcPts val="1200"/>
              </a:spcBef>
              <a:spcAft>
                <a:spcPts val="1800"/>
              </a:spcAft>
            </a:pPr>
            <a:endParaRPr lang="zh-TW" altLang="zh-TW" sz="3200" dirty="0">
              <a:latin typeface="微軟正黑體" pitchFamily="34" charset="-120"/>
              <a:ea typeface="微軟正黑體" pitchFamily="34" charset="-120"/>
            </a:endParaRPr>
          </a:p>
          <a:p>
            <a:pPr>
              <a:spcBef>
                <a:spcPts val="1200"/>
              </a:spcBef>
              <a:spcAft>
                <a:spcPts val="1800"/>
              </a:spcAft>
            </a:pPr>
            <a:r>
              <a:rPr lang="zh-TW" altLang="zh-TW" sz="3200" dirty="0">
                <a:latin typeface="微軟正黑體" pitchFamily="34" charset="-120"/>
                <a:ea typeface="微軟正黑體" pitchFamily="34" charset="-120"/>
              </a:rPr>
              <a:t>準備</a:t>
            </a:r>
            <a:r>
              <a:rPr lang="en-US" altLang="zh-TW" sz="3200" dirty="0">
                <a:latin typeface="微軟正黑體" pitchFamily="34" charset="-120"/>
                <a:ea typeface="微軟正黑體" pitchFamily="34" charset="-120"/>
              </a:rPr>
              <a:t>Main Table</a:t>
            </a:r>
            <a:r>
              <a:rPr lang="zh-TW" altLang="zh-TW" sz="3200" dirty="0">
                <a:latin typeface="微軟正黑體" pitchFamily="34" charset="-120"/>
                <a:ea typeface="微軟正黑體" pitchFamily="34" charset="-120"/>
              </a:rPr>
              <a:t>、扶輪旗、口號旗、籌備會員名牌、簽到本、演講</a:t>
            </a:r>
            <a:r>
              <a:rPr lang="zh-TW" altLang="zh-TW" sz="3200" dirty="0" smtClean="0">
                <a:latin typeface="微軟正黑體" pitchFamily="34" charset="-120"/>
                <a:ea typeface="微軟正黑體" pitchFamily="34" charset="-120"/>
              </a:rPr>
              <a:t>資料</a:t>
            </a:r>
            <a:endParaRPr lang="zh-TW" altLang="zh-TW" sz="3200" dirty="0">
              <a:latin typeface="微軟正黑體" pitchFamily="34" charset="-120"/>
              <a:ea typeface="微軟正黑體" pitchFamily="34" charset="-120"/>
            </a:endParaRPr>
          </a:p>
          <a:p>
            <a:pPr>
              <a:spcBef>
                <a:spcPts val="1200"/>
              </a:spcBef>
              <a:spcAft>
                <a:spcPts val="1800"/>
              </a:spcAft>
            </a:pPr>
            <a:r>
              <a:rPr lang="zh-TW" altLang="zh-TW" sz="3200" dirty="0" smtClean="0">
                <a:latin typeface="微軟正黑體" pitchFamily="34" charset="-120"/>
                <a:ea typeface="微軟正黑體" pitchFamily="34" charset="-120"/>
              </a:rPr>
              <a:t>會後</a:t>
            </a:r>
            <a:r>
              <a:rPr lang="en-US" altLang="zh-TW" sz="3200" dirty="0" smtClean="0">
                <a:latin typeface="微軟正黑體" pitchFamily="34" charset="-120"/>
                <a:ea typeface="微軟正黑體" pitchFamily="34" charset="-120"/>
              </a:rPr>
              <a:t>Email</a:t>
            </a:r>
            <a:r>
              <a:rPr lang="zh-TW" altLang="en-US" sz="3200" dirty="0" smtClean="0">
                <a:latin typeface="微軟正黑體" pitchFamily="34" charset="-120"/>
                <a:ea typeface="微軟正黑體" pitchFamily="34" charset="-120"/>
              </a:rPr>
              <a:t>或</a:t>
            </a:r>
            <a:r>
              <a:rPr lang="en-US" altLang="zh-TW" sz="3200" dirty="0" smtClean="0">
                <a:latin typeface="微軟正黑體" pitchFamily="34" charset="-120"/>
                <a:ea typeface="微軟正黑體" pitchFamily="34" charset="-120"/>
              </a:rPr>
              <a:t>Fax</a:t>
            </a:r>
            <a:r>
              <a:rPr lang="zh-TW" altLang="zh-TW" sz="3200" dirty="0">
                <a:latin typeface="微軟正黑體" pitchFamily="34" charset="-120"/>
                <a:ea typeface="微軟正黑體" pitchFamily="34" charset="-120"/>
              </a:rPr>
              <a:t>新社第二次籌備會議</a:t>
            </a:r>
            <a:r>
              <a:rPr lang="zh-TW" altLang="zh-TW" sz="3200" dirty="0" smtClean="0">
                <a:latin typeface="微軟正黑體" pitchFamily="34" charset="-120"/>
                <a:ea typeface="微軟正黑體" pitchFamily="34" charset="-120"/>
              </a:rPr>
              <a:t>通知</a:t>
            </a:r>
            <a:endParaRPr lang="en-US" altLang="zh-TW" sz="3200" dirty="0" smtClean="0">
              <a:latin typeface="微軟正黑體" pitchFamily="34" charset="-120"/>
              <a:ea typeface="微軟正黑體" pitchFamily="34" charset="-120"/>
            </a:endParaRPr>
          </a:p>
          <a:p>
            <a:pPr>
              <a:spcBef>
                <a:spcPts val="1200"/>
              </a:spcBef>
              <a:spcAft>
                <a:spcPts val="1800"/>
              </a:spcAft>
            </a:pPr>
            <a:r>
              <a:rPr lang="zh-TW" altLang="zh-TW" sz="3200" dirty="0">
                <a:latin typeface="微軟正黑體" pitchFamily="34" charset="-120"/>
                <a:ea typeface="微軟正黑體" pitchFamily="34" charset="-120"/>
              </a:rPr>
              <a:t>講題：認識扶輪</a:t>
            </a:r>
            <a:endParaRPr lang="zh-TW" altLang="en-US"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6131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p:txBody>
          <a:bodyPr/>
          <a:lstStyle/>
          <a:p>
            <a:pPr algn="ctr"/>
            <a:r>
              <a:rPr lang="zh-TW" altLang="zh-TW" sz="4400" dirty="0" smtClean="0">
                <a:latin typeface="微軟正黑體" pitchFamily="34" charset="-120"/>
                <a:ea typeface="微軟正黑體" pitchFamily="34" charset="-120"/>
              </a:rPr>
              <a:t>新社第</a:t>
            </a:r>
            <a:r>
              <a:rPr lang="zh-TW" altLang="en-US" sz="4400" dirty="0">
                <a:latin typeface="微軟正黑體" pitchFamily="34" charset="-120"/>
                <a:ea typeface="微軟正黑體" pitchFamily="34" charset="-120"/>
              </a:rPr>
              <a:t>二</a:t>
            </a:r>
            <a:r>
              <a:rPr lang="zh-TW" altLang="zh-TW" sz="4400" dirty="0" smtClean="0">
                <a:latin typeface="微軟正黑體" pitchFamily="34" charset="-120"/>
                <a:ea typeface="微軟正黑體" pitchFamily="34" charset="-120"/>
              </a:rPr>
              <a:t>次籌備會議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323528" y="2060848"/>
            <a:ext cx="8686800" cy="3561259"/>
          </a:xfrm>
        </p:spPr>
        <p:txBody>
          <a:bodyPr>
            <a:noAutofit/>
          </a:bodyPr>
          <a:lstStyle/>
          <a:p>
            <a:pPr>
              <a:spcBef>
                <a:spcPts val="1200"/>
              </a:spcBef>
              <a:spcAft>
                <a:spcPts val="1800"/>
              </a:spcAft>
            </a:pPr>
            <a:r>
              <a:rPr lang="zh-TW" altLang="en-US" sz="3200" dirty="0" smtClean="0">
                <a:latin typeface="微軟正黑體" pitchFamily="34" charset="-120"/>
                <a:ea typeface="微軟正黑體" pitchFamily="34" charset="-120"/>
              </a:rPr>
              <a:t>與第一次間隔</a:t>
            </a:r>
            <a:r>
              <a:rPr lang="en-US" altLang="zh-TW" sz="3200" dirty="0" smtClean="0">
                <a:latin typeface="微軟正黑體" pitchFamily="34" charset="-120"/>
                <a:ea typeface="微軟正黑體" pitchFamily="34" charset="-120"/>
              </a:rPr>
              <a:t>1 or 2</a:t>
            </a:r>
            <a:r>
              <a:rPr lang="zh-TW" altLang="en-US" sz="3200" dirty="0" smtClean="0">
                <a:latin typeface="微軟正黑體" pitchFamily="34" charset="-120"/>
                <a:ea typeface="微軟正黑體" pitchFamily="34" charset="-120"/>
              </a:rPr>
              <a:t>週</a:t>
            </a:r>
            <a:endParaRPr lang="zh-TW" altLang="zh-TW" sz="3200" dirty="0">
              <a:latin typeface="微軟正黑體" pitchFamily="34" charset="-120"/>
              <a:ea typeface="微軟正黑體" pitchFamily="34" charset="-120"/>
            </a:endParaRPr>
          </a:p>
          <a:p>
            <a:pPr>
              <a:spcBef>
                <a:spcPts val="1200"/>
              </a:spcBef>
              <a:spcAft>
                <a:spcPts val="1800"/>
              </a:spcAft>
            </a:pPr>
            <a:r>
              <a:rPr lang="zh-TW" altLang="zh-TW" sz="3200" dirty="0"/>
              <a:t>講題：認識扶輪</a:t>
            </a:r>
            <a:endParaRPr lang="en-US" altLang="zh-TW" sz="3200" dirty="0" smtClean="0">
              <a:latin typeface="微軟正黑體" pitchFamily="34" charset="-120"/>
              <a:ea typeface="微軟正黑體" pitchFamily="34" charset="-120"/>
            </a:endParaRPr>
          </a:p>
          <a:p>
            <a:pPr>
              <a:spcBef>
                <a:spcPts val="1200"/>
              </a:spcBef>
              <a:spcAft>
                <a:spcPts val="1800"/>
              </a:spcAft>
            </a:pPr>
            <a:r>
              <a:rPr lang="zh-TW" altLang="zh-TW" sz="3200" dirty="0" smtClean="0">
                <a:latin typeface="微軟正黑體" pitchFamily="34" charset="-120"/>
                <a:ea typeface="微軟正黑體" pitchFamily="34" charset="-120"/>
              </a:rPr>
              <a:t>寄</a:t>
            </a:r>
            <a:r>
              <a:rPr lang="zh-TW" altLang="zh-TW" sz="3200" dirty="0">
                <a:latin typeface="微軟正黑體" pitchFamily="34" charset="-120"/>
                <a:ea typeface="微軟正黑體" pitchFamily="34" charset="-120"/>
              </a:rPr>
              <a:t>入社調查表</a:t>
            </a:r>
          </a:p>
          <a:p>
            <a:pPr>
              <a:spcBef>
                <a:spcPts val="1200"/>
              </a:spcBef>
              <a:spcAft>
                <a:spcPts val="1800"/>
              </a:spcAft>
            </a:pPr>
            <a:r>
              <a:rPr lang="zh-TW" altLang="zh-TW" sz="3200" dirty="0" smtClean="0">
                <a:latin typeface="微軟正黑體" pitchFamily="34" charset="-120"/>
                <a:ea typeface="微軟正黑體" pitchFamily="34" charset="-120"/>
              </a:rPr>
              <a:t>會後</a:t>
            </a:r>
            <a:r>
              <a:rPr lang="en-US" altLang="zh-TW" sz="3200" dirty="0" smtClean="0">
                <a:latin typeface="微軟正黑體" pitchFamily="34" charset="-120"/>
                <a:ea typeface="微軟正黑體" pitchFamily="34" charset="-120"/>
              </a:rPr>
              <a:t>Email</a:t>
            </a:r>
            <a:r>
              <a:rPr lang="zh-TW" altLang="en-US" sz="3200" dirty="0" smtClean="0">
                <a:latin typeface="微軟正黑體" pitchFamily="34" charset="-120"/>
                <a:ea typeface="微軟正黑體" pitchFamily="34" charset="-120"/>
              </a:rPr>
              <a:t>或</a:t>
            </a:r>
            <a:r>
              <a:rPr lang="en-US" altLang="zh-TW" sz="3200" dirty="0" smtClean="0">
                <a:latin typeface="微軟正黑體" pitchFamily="34" charset="-120"/>
                <a:ea typeface="微軟正黑體" pitchFamily="34" charset="-120"/>
              </a:rPr>
              <a:t>Fax</a:t>
            </a:r>
            <a:r>
              <a:rPr lang="zh-TW" altLang="zh-TW" sz="3200" dirty="0" smtClean="0">
                <a:latin typeface="微軟正黑體" pitchFamily="34" charset="-120"/>
                <a:ea typeface="微軟正黑體" pitchFamily="34" charset="-120"/>
              </a:rPr>
              <a:t>新社</a:t>
            </a:r>
            <a:r>
              <a:rPr lang="zh-TW" altLang="zh-TW" sz="3200" dirty="0">
                <a:latin typeface="微軟正黑體" pitchFamily="34" charset="-120"/>
                <a:ea typeface="微軟正黑體" pitchFamily="34" charset="-120"/>
              </a:rPr>
              <a:t>第三次籌備會議通知</a:t>
            </a: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函內容附第一次籌備會議內容及回郵信封乙個</a:t>
            </a:r>
            <a:r>
              <a:rPr lang="en-US" altLang="zh-TW" sz="3200" dirty="0">
                <a:latin typeface="微軟正黑體" pitchFamily="34" charset="-120"/>
                <a:ea typeface="微軟正黑體" pitchFamily="34" charset="-120"/>
              </a:rPr>
              <a:t>)</a:t>
            </a:r>
            <a:endParaRPr lang="zh-TW" altLang="en-US"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498703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p:txBody>
          <a:bodyPr/>
          <a:lstStyle/>
          <a:p>
            <a:pPr algn="ctr"/>
            <a:r>
              <a:rPr lang="zh-TW" altLang="zh-TW" sz="4400" dirty="0" smtClean="0">
                <a:latin typeface="微軟正黑體" pitchFamily="34" charset="-120"/>
                <a:ea typeface="微軟正黑體" pitchFamily="34" charset="-120"/>
              </a:rPr>
              <a:t>新社第</a:t>
            </a:r>
            <a:r>
              <a:rPr lang="zh-TW" altLang="en-US" sz="4400" dirty="0" smtClean="0">
                <a:latin typeface="微軟正黑體" pitchFamily="34" charset="-120"/>
                <a:ea typeface="微軟正黑體" pitchFamily="34" charset="-120"/>
              </a:rPr>
              <a:t>三</a:t>
            </a:r>
            <a:r>
              <a:rPr lang="zh-TW" altLang="zh-TW" sz="4400" dirty="0" smtClean="0">
                <a:latin typeface="微軟正黑體" pitchFamily="34" charset="-120"/>
                <a:ea typeface="微軟正黑體" pitchFamily="34" charset="-120"/>
              </a:rPr>
              <a:t>次籌備會議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1888232"/>
            <a:ext cx="8229600" cy="4853136"/>
          </a:xfrm>
        </p:spPr>
        <p:txBody>
          <a:bodyPr>
            <a:normAutofit/>
          </a:bodyPr>
          <a:lstStyle/>
          <a:p>
            <a:pPr>
              <a:spcBef>
                <a:spcPts val="0"/>
              </a:spcBef>
              <a:spcAft>
                <a:spcPts val="1200"/>
              </a:spcAft>
            </a:pPr>
            <a:r>
              <a:rPr lang="zh-TW" altLang="en-US" sz="2800" dirty="0" smtClean="0">
                <a:latin typeface="微軟正黑體" pitchFamily="34" charset="-120"/>
                <a:ea typeface="微軟正黑體" pitchFamily="34" charset="-120"/>
              </a:rPr>
              <a:t>與第</a:t>
            </a:r>
            <a:r>
              <a:rPr lang="zh-TW" altLang="en-US" sz="2800" dirty="0">
                <a:latin typeface="微軟正黑體" pitchFamily="34" charset="-120"/>
                <a:ea typeface="微軟正黑體" pitchFamily="34" charset="-120"/>
              </a:rPr>
              <a:t>二</a:t>
            </a:r>
            <a:r>
              <a:rPr lang="zh-TW" altLang="en-US" sz="2800" dirty="0" smtClean="0">
                <a:latin typeface="微軟正黑體" pitchFamily="34" charset="-120"/>
                <a:ea typeface="微軟正黑體" pitchFamily="34" charset="-120"/>
              </a:rPr>
              <a:t>次間隔</a:t>
            </a:r>
            <a:r>
              <a:rPr lang="en-US" altLang="zh-TW" sz="2800" dirty="0" smtClean="0">
                <a:latin typeface="微軟正黑體" pitchFamily="34" charset="-120"/>
                <a:ea typeface="微軟正黑體" pitchFamily="34" charset="-120"/>
              </a:rPr>
              <a:t>1 or 2</a:t>
            </a:r>
            <a:r>
              <a:rPr lang="zh-TW" altLang="en-US" sz="2800" dirty="0" smtClean="0">
                <a:latin typeface="微軟正黑體" pitchFamily="34" charset="-120"/>
                <a:ea typeface="微軟正黑體" pitchFamily="34" charset="-120"/>
              </a:rPr>
              <a:t>週</a:t>
            </a:r>
            <a:endParaRPr lang="en-US" altLang="zh-TW" sz="2800" dirty="0" smtClean="0">
              <a:latin typeface="微軟正黑體" pitchFamily="34" charset="-120"/>
              <a:ea typeface="微軟正黑體" pitchFamily="34" charset="-120"/>
            </a:endParaRPr>
          </a:p>
          <a:p>
            <a:pPr>
              <a:spcBef>
                <a:spcPts val="0"/>
              </a:spcBef>
              <a:spcAft>
                <a:spcPts val="1200"/>
              </a:spcAft>
            </a:pPr>
            <a:r>
              <a:rPr lang="zh-TW" altLang="en-US" sz="2800" dirty="0" smtClean="0">
                <a:latin typeface="微軟正黑體" pitchFamily="34" charset="-120"/>
                <a:ea typeface="微軟正黑體" pitchFamily="34" charset="-120"/>
              </a:rPr>
              <a:t>講題：認識扶輪</a:t>
            </a:r>
            <a:endParaRPr lang="en-US" altLang="zh-TW" sz="2800" dirty="0" smtClean="0">
              <a:latin typeface="微軟正黑體" pitchFamily="34" charset="-120"/>
              <a:ea typeface="微軟正黑體" pitchFamily="34" charset="-120"/>
            </a:endParaRPr>
          </a:p>
          <a:p>
            <a:pPr>
              <a:spcBef>
                <a:spcPts val="0"/>
              </a:spcBef>
              <a:spcAft>
                <a:spcPts val="1200"/>
              </a:spcAft>
            </a:pPr>
            <a:r>
              <a:rPr lang="zh-TW" altLang="zh-TW" sz="2800" dirty="0">
                <a:latin typeface="微軟正黑體" pitchFamily="34" charset="-120"/>
                <a:ea typeface="微軟正黑體" pitchFamily="34" charset="-120"/>
              </a:rPr>
              <a:t>準備市政府發起人資料</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現場</a:t>
            </a:r>
            <a:r>
              <a:rPr lang="zh-TW" altLang="zh-TW" sz="2800" dirty="0" smtClean="0">
                <a:latin typeface="微軟正黑體" pitchFamily="34" charset="-120"/>
                <a:ea typeface="微軟正黑體" pitchFamily="34" charset="-120"/>
              </a:rPr>
              <a:t>收</a:t>
            </a:r>
            <a:r>
              <a:rPr lang="en-US" altLang="zh-TW" sz="2800" dirty="0" smtClean="0">
                <a:latin typeface="微軟正黑體" pitchFamily="34" charset="-120"/>
                <a:ea typeface="微軟正黑體" pitchFamily="34" charset="-120"/>
              </a:rPr>
              <a:t>)</a:t>
            </a:r>
          </a:p>
          <a:p>
            <a:pPr marL="0" indent="0">
              <a:spcBef>
                <a:spcPts val="0"/>
              </a:spcBef>
              <a:spcAft>
                <a:spcPts val="1200"/>
              </a:spcAft>
              <a:buNone/>
            </a:pPr>
            <a:r>
              <a:rPr lang="en-US" altLang="zh-TW" sz="2800" dirty="0" smtClean="0">
                <a:latin typeface="微軟正黑體" pitchFamily="34" charset="-120"/>
                <a:ea typeface="微軟正黑體" pitchFamily="34" charset="-120"/>
              </a:rPr>
              <a:t>    1</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入社</a:t>
            </a:r>
            <a:r>
              <a:rPr lang="zh-TW" altLang="zh-TW" sz="2800" dirty="0" smtClean="0">
                <a:latin typeface="微軟正黑體" pitchFamily="34" charset="-120"/>
                <a:ea typeface="微軟正黑體" pitchFamily="34" charset="-120"/>
              </a:rPr>
              <a:t>調查表</a:t>
            </a:r>
            <a:endParaRPr lang="en-US" altLang="zh-TW" sz="2800" dirty="0" smtClean="0">
              <a:latin typeface="微軟正黑體" pitchFamily="34" charset="-120"/>
              <a:ea typeface="微軟正黑體" pitchFamily="34" charset="-120"/>
            </a:endParaRPr>
          </a:p>
          <a:p>
            <a:pPr marL="0" indent="0">
              <a:spcBef>
                <a:spcPts val="0"/>
              </a:spcBef>
              <a:spcAft>
                <a:spcPts val="1200"/>
              </a:spcAft>
              <a:buNone/>
            </a:pPr>
            <a:r>
              <a:rPr lang="en-US" altLang="zh-TW" sz="2800" dirty="0" smtClean="0">
                <a:latin typeface="微軟正黑體" pitchFamily="34" charset="-120"/>
                <a:ea typeface="微軟正黑體" pitchFamily="34" charset="-120"/>
              </a:rPr>
              <a:t>    2</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相片</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個人及寶眷大頭</a:t>
            </a:r>
            <a:r>
              <a:rPr lang="zh-TW" altLang="zh-TW" sz="2800" dirty="0" smtClean="0">
                <a:latin typeface="微軟正黑體" pitchFamily="34" charset="-120"/>
                <a:ea typeface="微軟正黑體" pitchFamily="34" charset="-120"/>
              </a:rPr>
              <a:t>照</a:t>
            </a:r>
            <a:endParaRPr lang="en-US" altLang="zh-TW" sz="2800" dirty="0" smtClean="0">
              <a:latin typeface="微軟正黑體" pitchFamily="34" charset="-120"/>
              <a:ea typeface="微軟正黑體" pitchFamily="34" charset="-120"/>
            </a:endParaRPr>
          </a:p>
          <a:p>
            <a:pPr marL="0" indent="0">
              <a:spcBef>
                <a:spcPts val="0"/>
              </a:spcBef>
              <a:spcAft>
                <a:spcPts val="1200"/>
              </a:spcAft>
              <a:buNone/>
            </a:pPr>
            <a:r>
              <a:rPr lang="en-US" altLang="zh-TW" sz="2800" dirty="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   3</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身份證</a:t>
            </a:r>
            <a:r>
              <a:rPr lang="zh-TW" altLang="zh-TW" sz="2800" dirty="0" smtClean="0">
                <a:latin typeface="微軟正黑體" pitchFamily="34" charset="-120"/>
                <a:ea typeface="微軟正黑體" pitchFamily="34" charset="-120"/>
              </a:rPr>
              <a:t>影印本</a:t>
            </a:r>
            <a:endParaRPr lang="en-US" altLang="zh-TW" sz="2800" dirty="0" smtClean="0">
              <a:latin typeface="微軟正黑體" pitchFamily="34" charset="-120"/>
              <a:ea typeface="微軟正黑體" pitchFamily="34" charset="-120"/>
            </a:endParaRPr>
          </a:p>
          <a:p>
            <a:pPr marL="0" indent="0">
              <a:spcBef>
                <a:spcPts val="0"/>
              </a:spcBef>
              <a:spcAft>
                <a:spcPts val="1200"/>
              </a:spcAft>
              <a:buNone/>
            </a:pPr>
            <a:r>
              <a:rPr lang="en-US" altLang="zh-TW" sz="2800" dirty="0" smtClean="0">
                <a:latin typeface="微軟正黑體" pitchFamily="34" charset="-120"/>
                <a:ea typeface="微軟正黑體" pitchFamily="34" charset="-120"/>
              </a:rPr>
              <a:t>    4</a:t>
            </a:r>
            <a:r>
              <a:rPr lang="en-US" altLang="zh-TW" sz="2800" dirty="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設</a:t>
            </a:r>
            <a:r>
              <a:rPr lang="zh-TW" altLang="en-US" sz="2800" dirty="0" smtClean="0">
                <a:latin typeface="微軟正黑體" pitchFamily="34" charset="-120"/>
                <a:ea typeface="微軟正黑體" pitchFamily="34" charset="-120"/>
              </a:rPr>
              <a:t>籍</a:t>
            </a:r>
            <a:r>
              <a:rPr lang="zh-TW" altLang="zh-TW" sz="2800" dirty="0" smtClean="0">
                <a:latin typeface="微軟正黑體" pitchFamily="34" charset="-120"/>
                <a:ea typeface="微軟正黑體" pitchFamily="34" charset="-120"/>
              </a:rPr>
              <a:t>台北市</a:t>
            </a:r>
            <a:r>
              <a:rPr lang="zh-TW" altLang="zh-TW" sz="2800" dirty="0">
                <a:latin typeface="微軟正黑體" pitchFamily="34" charset="-120"/>
                <a:ea typeface="微軟正黑體" pitchFamily="34" charset="-120"/>
              </a:rPr>
              <a:t>印章</a:t>
            </a:r>
            <a:r>
              <a:rPr lang="en-US" altLang="zh-TW" sz="2800" dirty="0">
                <a:latin typeface="微軟正黑體" pitchFamily="34" charset="-120"/>
                <a:ea typeface="微軟正黑體" pitchFamily="34" charset="-120"/>
              </a:rPr>
              <a:t>30</a:t>
            </a:r>
            <a:r>
              <a:rPr lang="zh-TW" altLang="zh-TW" sz="2800" dirty="0" smtClean="0">
                <a:latin typeface="微軟正黑體" pitchFamily="34" charset="-120"/>
                <a:ea typeface="微軟正黑體" pitchFamily="34" charset="-120"/>
              </a:rPr>
              <a:t>枚</a:t>
            </a:r>
            <a:endParaRPr lang="zh-TW" altLang="zh-TW" sz="2800" dirty="0">
              <a:latin typeface="微軟正黑體" pitchFamily="34" charset="-120"/>
              <a:ea typeface="微軟正黑體" pitchFamily="34" charset="-120"/>
            </a:endParaRPr>
          </a:p>
          <a:p>
            <a:pPr>
              <a:spcBef>
                <a:spcPts val="0"/>
              </a:spcBef>
              <a:spcAft>
                <a:spcPts val="1200"/>
              </a:spcAft>
            </a:pPr>
            <a:r>
              <a:rPr lang="zh-TW" altLang="zh-TW" sz="2800" dirty="0" smtClean="0">
                <a:latin typeface="微軟正黑體" pitchFamily="34" charset="-120"/>
                <a:ea typeface="微軟正黑體" pitchFamily="34" charset="-120"/>
              </a:rPr>
              <a:t>會後</a:t>
            </a:r>
            <a:r>
              <a:rPr lang="en-US" altLang="zh-TW" sz="2800" dirty="0" smtClean="0">
                <a:latin typeface="微軟正黑體" pitchFamily="34" charset="-120"/>
                <a:ea typeface="微軟正黑體" pitchFamily="34" charset="-120"/>
              </a:rPr>
              <a:t>Email</a:t>
            </a:r>
            <a:r>
              <a:rPr lang="zh-TW" altLang="en-US" sz="2800" dirty="0" smtClean="0">
                <a:latin typeface="微軟正黑體" pitchFamily="34" charset="-120"/>
                <a:ea typeface="微軟正黑體" pitchFamily="34" charset="-120"/>
              </a:rPr>
              <a:t>或</a:t>
            </a:r>
            <a:r>
              <a:rPr lang="en-US" altLang="zh-TW" sz="2800" dirty="0" smtClean="0">
                <a:latin typeface="微軟正黑體" pitchFamily="34" charset="-120"/>
                <a:ea typeface="微軟正黑體" pitchFamily="34" charset="-120"/>
              </a:rPr>
              <a:t>Fax</a:t>
            </a:r>
            <a:r>
              <a:rPr lang="zh-TW" altLang="zh-TW" sz="2800" dirty="0">
                <a:latin typeface="微軟正黑體" pitchFamily="34" charset="-120"/>
                <a:ea typeface="微軟正黑體" pitchFamily="34" charset="-120"/>
              </a:rPr>
              <a:t>新社第四次籌備會議通知</a:t>
            </a:r>
            <a:endParaRPr lang="zh-TW" altLang="en-US" sz="2800" dirty="0">
              <a:latin typeface="微軟正黑體" pitchFamily="34" charset="-120"/>
              <a:ea typeface="微軟正黑體" pitchFamily="34" charset="-120"/>
            </a:endParaRPr>
          </a:p>
        </p:txBody>
      </p:sp>
    </p:spTree>
    <p:extLst>
      <p:ext uri="{BB962C8B-B14F-4D97-AF65-F5344CB8AC3E}">
        <p14:creationId xmlns:p14="http://schemas.microsoft.com/office/powerpoint/2010/main" val="87507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609600" y="188640"/>
            <a:ext cx="7924800" cy="1143000"/>
          </a:xfrm>
        </p:spPr>
        <p:txBody>
          <a:bodyPr/>
          <a:lstStyle/>
          <a:p>
            <a:pPr algn="ctr"/>
            <a:r>
              <a:rPr lang="zh-TW" altLang="zh-TW" sz="4400" dirty="0" smtClean="0">
                <a:latin typeface="微軟正黑體" pitchFamily="34" charset="-120"/>
                <a:ea typeface="微軟正黑體" pitchFamily="34" charset="-120"/>
              </a:rPr>
              <a:t>新社第</a:t>
            </a:r>
            <a:r>
              <a:rPr lang="zh-TW" altLang="en-US" sz="4400" dirty="0" smtClean="0">
                <a:latin typeface="微軟正黑體" pitchFamily="34" charset="-120"/>
                <a:ea typeface="微軟正黑體" pitchFamily="34" charset="-120"/>
              </a:rPr>
              <a:t>四</a:t>
            </a:r>
            <a:r>
              <a:rPr lang="zh-TW" altLang="zh-TW" sz="4400" dirty="0" smtClean="0">
                <a:latin typeface="微軟正黑體" pitchFamily="34" charset="-120"/>
                <a:ea typeface="微軟正黑體" pitchFamily="34" charset="-120"/>
              </a:rPr>
              <a:t>次籌備會議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609600" y="1412776"/>
            <a:ext cx="7924800" cy="5069160"/>
          </a:xfrm>
        </p:spPr>
        <p:txBody>
          <a:bodyPr>
            <a:noAutofit/>
          </a:bodyPr>
          <a:lstStyle/>
          <a:p>
            <a:r>
              <a:rPr lang="zh-TW" altLang="en-US" sz="2800" dirty="0" smtClean="0">
                <a:latin typeface="微軟正黑體" pitchFamily="34" charset="-120"/>
                <a:ea typeface="微軟正黑體" pitchFamily="34" charset="-120"/>
              </a:rPr>
              <a:t>與</a:t>
            </a:r>
            <a:r>
              <a:rPr lang="zh-TW" altLang="zh-TW" sz="2800" dirty="0" smtClean="0">
                <a:latin typeface="微軟正黑體" pitchFamily="34" charset="-120"/>
                <a:ea typeface="微軟正黑體" pitchFamily="34" charset="-120"/>
              </a:rPr>
              <a:t>第</a:t>
            </a:r>
            <a:r>
              <a:rPr lang="zh-TW" altLang="en-US" sz="2800" dirty="0" smtClean="0">
                <a:latin typeface="微軟正黑體" pitchFamily="34" charset="-120"/>
                <a:ea typeface="微軟正黑體" pitchFamily="34" charset="-120"/>
              </a:rPr>
              <a:t>三</a:t>
            </a:r>
            <a:r>
              <a:rPr lang="zh-TW" altLang="zh-TW" sz="2800" dirty="0" smtClean="0">
                <a:latin typeface="微軟正黑體" pitchFamily="34" charset="-120"/>
                <a:ea typeface="微軟正黑體" pitchFamily="34" charset="-120"/>
              </a:rPr>
              <a:t>次</a:t>
            </a:r>
            <a:r>
              <a:rPr lang="zh-TW" altLang="zh-TW" sz="2800" dirty="0">
                <a:latin typeface="微軟正黑體" pitchFamily="34" charset="-120"/>
                <a:ea typeface="微軟正黑體" pitchFamily="34" charset="-120"/>
              </a:rPr>
              <a:t>間隔</a:t>
            </a:r>
            <a:r>
              <a:rPr lang="en-US" altLang="zh-TW" sz="2800" dirty="0">
                <a:latin typeface="微軟正黑體" pitchFamily="34" charset="-120"/>
                <a:ea typeface="微軟正黑體" pitchFamily="34" charset="-120"/>
              </a:rPr>
              <a:t>1 or </a:t>
            </a:r>
            <a:r>
              <a:rPr lang="en-US" altLang="zh-TW" sz="2800" dirty="0" smtClean="0">
                <a:latin typeface="微軟正黑體" pitchFamily="34" charset="-120"/>
                <a:ea typeface="微軟正黑體" pitchFamily="34" charset="-120"/>
              </a:rPr>
              <a:t>2</a:t>
            </a:r>
            <a:r>
              <a:rPr lang="zh-TW" altLang="en-US" sz="2800" dirty="0" smtClean="0">
                <a:latin typeface="微軟正黑體" pitchFamily="34" charset="-120"/>
                <a:ea typeface="微軟正黑體" pitchFamily="34" charset="-120"/>
              </a:rPr>
              <a:t>週</a:t>
            </a:r>
            <a:endParaRPr lang="en-US" altLang="zh-TW" sz="2800" dirty="0" smtClean="0">
              <a:latin typeface="微軟正黑體" pitchFamily="34" charset="-120"/>
              <a:ea typeface="微軟正黑體" pitchFamily="34" charset="-120"/>
            </a:endParaRPr>
          </a:p>
          <a:p>
            <a:r>
              <a:rPr lang="zh-TW" altLang="en-US" sz="2800" dirty="0" smtClean="0">
                <a:latin typeface="微軟正黑體" pitchFamily="34" charset="-120"/>
                <a:ea typeface="微軟正黑體" pitchFamily="34" charset="-120"/>
              </a:rPr>
              <a:t>新社第四次籌備會議</a:t>
            </a:r>
          </a:p>
          <a:p>
            <a:r>
              <a:rPr lang="zh-TW" altLang="en-US" sz="2800" dirty="0" smtClean="0">
                <a:latin typeface="微軟正黑體" pitchFamily="34" charset="-120"/>
                <a:ea typeface="微軟正黑體" pitchFamily="34" charset="-120"/>
              </a:rPr>
              <a:t>講題：認識扶輪</a:t>
            </a:r>
            <a:endParaRPr lang="en-US" altLang="zh-TW" sz="2800" dirty="0" smtClean="0">
              <a:latin typeface="微軟正黑體" pitchFamily="34" charset="-120"/>
              <a:ea typeface="微軟正黑體" pitchFamily="34" charset="-120"/>
            </a:endParaRPr>
          </a:p>
          <a:p>
            <a:r>
              <a:rPr lang="zh-TW" altLang="en-US" sz="2800" dirty="0" smtClean="0">
                <a:latin typeface="微軟正黑體" pitchFamily="34" charset="-120"/>
                <a:ea typeface="微軟正黑體" pitchFamily="34" charset="-120"/>
              </a:rPr>
              <a:t>繼續收集市政府發起人資料</a:t>
            </a:r>
          </a:p>
          <a:p>
            <a:r>
              <a:rPr lang="en-US" altLang="zh-TW" sz="2800" dirty="0" smtClean="0">
                <a:latin typeface="微軟正黑體" pitchFamily="34" charset="-120"/>
                <a:ea typeface="微軟正黑體" pitchFamily="34" charset="-120"/>
              </a:rPr>
              <a:t>※	</a:t>
            </a:r>
            <a:r>
              <a:rPr lang="zh-TW" altLang="en-US" sz="2800" dirty="0" smtClean="0">
                <a:latin typeface="微軟正黑體" pitchFamily="34" charset="-120"/>
                <a:ea typeface="微軟正黑體" pitchFamily="34" charset="-120"/>
              </a:rPr>
              <a:t>會後</a:t>
            </a:r>
            <a:r>
              <a:rPr lang="en-US" altLang="zh-TW" sz="2800" dirty="0" smtClean="0">
                <a:latin typeface="微軟正黑體" pitchFamily="34" charset="-120"/>
                <a:ea typeface="微軟正黑體" pitchFamily="34" charset="-120"/>
              </a:rPr>
              <a:t>Fax</a:t>
            </a:r>
            <a:r>
              <a:rPr lang="zh-TW" altLang="en-US" sz="2800" dirty="0" smtClean="0">
                <a:latin typeface="微軟正黑體" pitchFamily="34" charset="-120"/>
                <a:ea typeface="微軟正黑體" pitchFamily="34" charset="-120"/>
              </a:rPr>
              <a:t>新社第五次籌備會議通知</a:t>
            </a:r>
          </a:p>
          <a:p>
            <a:r>
              <a:rPr lang="en-US" altLang="zh-TW" sz="2800" dirty="0" smtClean="0">
                <a:latin typeface="微軟正黑體" pitchFamily="34" charset="-120"/>
                <a:ea typeface="微軟正黑體" pitchFamily="34" charset="-120"/>
              </a:rPr>
              <a:t>※	</a:t>
            </a:r>
            <a:r>
              <a:rPr lang="zh-TW" altLang="en-US" sz="2800" dirty="0" smtClean="0">
                <a:latin typeface="微軟正黑體" pitchFamily="34" charset="-120"/>
                <a:ea typeface="微軟正黑體" pitchFamily="34" charset="-120"/>
              </a:rPr>
              <a:t>會後召開新社形象設計</a:t>
            </a:r>
            <a:r>
              <a:rPr lang="en-US" altLang="zh-TW" sz="2800" dirty="0" smtClean="0">
                <a:latin typeface="微軟正黑體" pitchFamily="34" charset="-120"/>
                <a:ea typeface="微軟正黑體" pitchFamily="34" charset="-120"/>
              </a:rPr>
              <a:t>(</a:t>
            </a:r>
            <a:r>
              <a:rPr lang="zh-TW" altLang="en-US" sz="2800" dirty="0" smtClean="0">
                <a:latin typeface="微軟正黑體" pitchFamily="34" charset="-120"/>
                <a:ea typeface="微軟正黑體" pitchFamily="34" charset="-120"/>
              </a:rPr>
              <a:t>準備社刊、社旗、大小信封、名牌</a:t>
            </a:r>
            <a:r>
              <a:rPr lang="en-US" altLang="zh-TW" sz="2800" dirty="0" smtClean="0">
                <a:latin typeface="微軟正黑體" pitchFamily="34" charset="-120"/>
                <a:ea typeface="微軟正黑體" pitchFamily="34" charset="-120"/>
              </a:rPr>
              <a:t>)</a:t>
            </a:r>
          </a:p>
          <a:p>
            <a:r>
              <a:rPr lang="en-US" altLang="zh-TW" sz="2800" dirty="0" smtClean="0">
                <a:latin typeface="微軟正黑體" pitchFamily="34" charset="-120"/>
                <a:ea typeface="微軟正黑體" pitchFamily="34" charset="-120"/>
              </a:rPr>
              <a:t>※	</a:t>
            </a:r>
            <a:r>
              <a:rPr lang="zh-TW" altLang="en-US" sz="2800" dirty="0" smtClean="0">
                <a:latin typeface="微軟正黑體" pitchFamily="34" charset="-120"/>
                <a:ea typeface="微軟正黑體" pitchFamily="34" charset="-120"/>
              </a:rPr>
              <a:t>召開第一次新社形象設計會議</a:t>
            </a:r>
          </a:p>
          <a:p>
            <a:r>
              <a:rPr lang="zh-TW" altLang="zh-TW" sz="2800" dirty="0">
                <a:latin typeface="微軟正黑體" pitchFamily="34" charset="-120"/>
                <a:ea typeface="微軟正黑體" pitchFamily="34" charset="-120"/>
              </a:rPr>
              <a:t>製作三角職務</a:t>
            </a:r>
            <a:r>
              <a:rPr lang="zh-TW" altLang="zh-TW" sz="2800" dirty="0" smtClean="0">
                <a:latin typeface="微軟正黑體" pitchFamily="34" charset="-120"/>
                <a:ea typeface="微軟正黑體" pitchFamily="34" charset="-120"/>
              </a:rPr>
              <a:t>牌</a:t>
            </a:r>
            <a:r>
              <a:rPr lang="en-US" altLang="zh-TW" sz="2800" dirty="0" smtClean="0">
                <a:latin typeface="微軟正黑體" pitchFamily="34" charset="-120"/>
                <a:ea typeface="微軟正黑體" pitchFamily="34" charset="-120"/>
              </a:rPr>
              <a:t>(</a:t>
            </a:r>
            <a:r>
              <a:rPr lang="zh-TW" altLang="en-US" sz="2800" dirty="0" smtClean="0">
                <a:latin typeface="微軟正黑體" pitchFamily="34" charset="-120"/>
                <a:ea typeface="微軟正黑體" pitchFamily="34" charset="-120"/>
              </a:rPr>
              <a:t>製程</a:t>
            </a:r>
            <a:r>
              <a:rPr lang="en-US" altLang="zh-TW" sz="2800" dirty="0" smtClean="0">
                <a:latin typeface="微軟正黑體" pitchFamily="34" charset="-120"/>
                <a:ea typeface="微軟正黑體" pitchFamily="34" charset="-120"/>
              </a:rPr>
              <a:t>14</a:t>
            </a:r>
            <a:r>
              <a:rPr lang="zh-TW" altLang="en-US" sz="2800" dirty="0" smtClean="0">
                <a:latin typeface="微軟正黑體" pitchFamily="34" charset="-120"/>
                <a:ea typeface="微軟正黑體" pitchFamily="34" charset="-120"/>
              </a:rPr>
              <a:t>天</a:t>
            </a:r>
            <a:r>
              <a:rPr lang="en-US" altLang="zh-TW" sz="2800" dirty="0" smtClean="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extLst>
      <p:ext uri="{BB962C8B-B14F-4D97-AF65-F5344CB8AC3E}">
        <p14:creationId xmlns:p14="http://schemas.microsoft.com/office/powerpoint/2010/main" val="3050698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p:txBody>
          <a:bodyPr/>
          <a:lstStyle/>
          <a:p>
            <a:pPr algn="ctr"/>
            <a:r>
              <a:rPr lang="zh-TW" altLang="zh-TW" sz="4400" dirty="0" smtClean="0">
                <a:latin typeface="微軟正黑體" pitchFamily="34" charset="-120"/>
                <a:ea typeface="微軟正黑體" pitchFamily="34" charset="-120"/>
              </a:rPr>
              <a:t>新社第</a:t>
            </a:r>
            <a:r>
              <a:rPr lang="zh-TW" altLang="en-US" sz="4400" dirty="0" smtClean="0">
                <a:latin typeface="微軟正黑體" pitchFamily="34" charset="-120"/>
                <a:ea typeface="微軟正黑體" pitchFamily="34" charset="-120"/>
              </a:rPr>
              <a:t>五</a:t>
            </a:r>
            <a:r>
              <a:rPr lang="zh-TW" altLang="zh-TW" sz="4400" dirty="0" smtClean="0">
                <a:latin typeface="微軟正黑體" pitchFamily="34" charset="-120"/>
                <a:ea typeface="微軟正黑體" pitchFamily="34" charset="-120"/>
              </a:rPr>
              <a:t>次籌備會議</a:t>
            </a:r>
            <a:endParaRPr lang="zh-TW" altLang="en-US" sz="4400" dirty="0">
              <a:latin typeface="微軟正黑體" pitchFamily="34" charset="-120"/>
              <a:ea typeface="微軟正黑體" pitchFamily="34" charset="-120"/>
            </a:endParaRPr>
          </a:p>
        </p:txBody>
      </p:sp>
      <p:sp>
        <p:nvSpPr>
          <p:cNvPr id="3" name="內容版面配置區 2"/>
          <p:cNvSpPr>
            <a:spLocks noGrp="1"/>
          </p:cNvSpPr>
          <p:nvPr>
            <p:ph sz="quarter" idx="13"/>
          </p:nvPr>
        </p:nvSpPr>
        <p:spPr>
          <a:xfrm>
            <a:off x="457200" y="1484784"/>
            <a:ext cx="8229600" cy="5400600"/>
          </a:xfrm>
        </p:spPr>
        <p:txBody>
          <a:bodyPr>
            <a:noAutofit/>
          </a:bodyPr>
          <a:lstStyle/>
          <a:p>
            <a:pPr>
              <a:spcBef>
                <a:spcPts val="0"/>
              </a:spcBef>
              <a:spcAft>
                <a:spcPts val="1200"/>
              </a:spcAft>
            </a:pPr>
            <a:r>
              <a:rPr lang="zh-TW" altLang="en-US" sz="2800" dirty="0" smtClean="0">
                <a:latin typeface="微軟正黑體" pitchFamily="34" charset="-120"/>
                <a:ea typeface="微軟正黑體" pitchFamily="34" charset="-120"/>
              </a:rPr>
              <a:t>講題：認識扶輪</a:t>
            </a:r>
            <a:endParaRPr lang="en-US" altLang="zh-TW" sz="2800" dirty="0" smtClean="0">
              <a:latin typeface="微軟正黑體" pitchFamily="34" charset="-120"/>
              <a:ea typeface="微軟正黑體" pitchFamily="34" charset="-120"/>
            </a:endParaRPr>
          </a:p>
          <a:p>
            <a:pPr>
              <a:spcBef>
                <a:spcPts val="0"/>
              </a:spcBef>
              <a:spcAft>
                <a:spcPts val="1200"/>
              </a:spcAft>
            </a:pPr>
            <a:r>
              <a:rPr lang="zh-TW" altLang="zh-TW" sz="2800" dirty="0" smtClean="0">
                <a:latin typeface="微軟正黑體" pitchFamily="34" charset="-120"/>
                <a:ea typeface="微軟正黑體" pitchFamily="34" charset="-120"/>
              </a:rPr>
              <a:t>形象</a:t>
            </a:r>
            <a:r>
              <a:rPr lang="zh-TW" altLang="zh-TW" sz="2800" dirty="0">
                <a:latin typeface="微軟正黑體" pitchFamily="34" charset="-120"/>
                <a:ea typeface="微軟正黑體" pitchFamily="34" charset="-120"/>
              </a:rPr>
              <a:t>造形設計初稿</a:t>
            </a:r>
            <a:r>
              <a:rPr lang="zh-TW" altLang="zh-TW" sz="2800" dirty="0" smtClean="0">
                <a:latin typeface="微軟正黑體" pitchFamily="34" charset="-120"/>
                <a:ea typeface="微軟正黑體" pitchFamily="34" charset="-120"/>
              </a:rPr>
              <a:t>完成</a:t>
            </a:r>
            <a:endParaRPr lang="en-US" altLang="zh-TW" sz="2800" dirty="0" smtClean="0">
              <a:latin typeface="微軟正黑體" pitchFamily="34" charset="-120"/>
              <a:ea typeface="微軟正黑體" pitchFamily="34" charset="-120"/>
            </a:endParaRPr>
          </a:p>
          <a:p>
            <a:pPr>
              <a:spcBef>
                <a:spcPts val="0"/>
              </a:spcBef>
              <a:spcAft>
                <a:spcPts val="1200"/>
              </a:spcAft>
            </a:pPr>
            <a:r>
              <a:rPr lang="zh-TW" altLang="zh-TW" sz="2800" dirty="0">
                <a:latin typeface="微軟正黑體" pitchFamily="34" charset="-120"/>
                <a:ea typeface="微軟正黑體" pitchFamily="34" charset="-120"/>
              </a:rPr>
              <a:t>會後召開第二次新社輔導委員會議</a:t>
            </a:r>
          </a:p>
          <a:p>
            <a:pPr marL="719138" indent="-360363">
              <a:spcBef>
                <a:spcPts val="0"/>
              </a:spcBef>
              <a:spcAft>
                <a:spcPts val="1200"/>
              </a:spcAft>
              <a:buFont typeface="+mj-lt"/>
              <a:buAutoNum type="arabicPeriod"/>
            </a:pPr>
            <a:r>
              <a:rPr lang="zh-TW" altLang="zh-TW" sz="2800" dirty="0" smtClean="0">
                <a:latin typeface="微軟正黑體" pitchFamily="34" charset="-120"/>
                <a:ea typeface="微軟正黑體" pitchFamily="34" charset="-120"/>
              </a:rPr>
              <a:t>決定理事人數</a:t>
            </a: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a:t>
            </a: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準備新社章程細則</a:t>
            </a:r>
            <a:endParaRPr lang="en-US" altLang="zh-TW" sz="2800" dirty="0" smtClean="0">
              <a:latin typeface="微軟正黑體" pitchFamily="34" charset="-120"/>
              <a:ea typeface="微軟正黑體" pitchFamily="34" charset="-120"/>
            </a:endParaRPr>
          </a:p>
          <a:p>
            <a:pPr marL="719138" indent="-360363">
              <a:spcBef>
                <a:spcPts val="0"/>
              </a:spcBef>
              <a:spcAft>
                <a:spcPts val="1200"/>
              </a:spcAft>
              <a:buFont typeface="+mj-lt"/>
              <a:buAutoNum type="arabicPeriod"/>
            </a:pPr>
            <a:r>
              <a:rPr lang="zh-TW" altLang="zh-TW" sz="2800" dirty="0" smtClean="0">
                <a:latin typeface="微軟正黑體" pitchFamily="34" charset="-120"/>
                <a:ea typeface="微軟正黑體" pitchFamily="34" charset="-120"/>
              </a:rPr>
              <a:t>章程細則內容</a:t>
            </a:r>
            <a:endParaRPr lang="en-US" altLang="zh-TW" sz="2800" dirty="0" smtClean="0">
              <a:latin typeface="微軟正黑體" pitchFamily="34" charset="-120"/>
              <a:ea typeface="微軟正黑體" pitchFamily="34" charset="-120"/>
            </a:endParaRPr>
          </a:p>
          <a:p>
            <a:pPr marL="719138" indent="-360363">
              <a:spcBef>
                <a:spcPts val="0"/>
              </a:spcBef>
              <a:spcAft>
                <a:spcPts val="1200"/>
              </a:spcAft>
              <a:buFont typeface="+mj-lt"/>
              <a:buAutoNum type="arabicPeriod"/>
            </a:pPr>
            <a:r>
              <a:rPr lang="zh-TW" altLang="zh-TW" sz="2800" dirty="0" smtClean="0">
                <a:latin typeface="微軟正黑體" pitchFamily="34" charset="-120"/>
                <a:ea typeface="微軟正黑體" pitchFamily="34" charset="-120"/>
              </a:rPr>
              <a:t>審核創社社員</a:t>
            </a: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a:t>
            </a: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創</a:t>
            </a:r>
            <a:r>
              <a:rPr lang="zh-TW" altLang="zh-TW" sz="2800" dirty="0">
                <a:latin typeface="微軟正黑體" pitchFamily="34" charset="-120"/>
                <a:ea typeface="微軟正黑體" pitchFamily="34" charset="-120"/>
              </a:rPr>
              <a:t>社社員正確名單</a:t>
            </a:r>
          </a:p>
          <a:p>
            <a:pPr lvl="0">
              <a:spcBef>
                <a:spcPts val="0"/>
              </a:spcBef>
              <a:spcAft>
                <a:spcPts val="1200"/>
              </a:spcAft>
            </a:pPr>
            <a:r>
              <a:rPr lang="zh-TW" altLang="zh-TW" sz="2800" dirty="0">
                <a:latin typeface="微軟正黑體" pitchFamily="34" charset="-120"/>
                <a:ea typeface="微軟正黑體" pitchFamily="34" charset="-120"/>
              </a:rPr>
              <a:t>發函台北市政府發起人名冊</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並函告臨時社第一次會議</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附上</a:t>
            </a:r>
            <a:r>
              <a:rPr lang="en-US" altLang="zh-TW" sz="2800" dirty="0">
                <a:latin typeface="微軟正黑體" pitchFamily="34" charset="-120"/>
                <a:ea typeface="微軟正黑體" pitchFamily="34" charset="-120"/>
              </a:rPr>
              <a:t>○○</a:t>
            </a:r>
            <a:r>
              <a:rPr lang="zh-TW" altLang="zh-TW" sz="2800" dirty="0">
                <a:latin typeface="微軟正黑體" pitchFamily="34" charset="-120"/>
                <a:ea typeface="微軟正黑體" pitchFamily="34" charset="-120"/>
              </a:rPr>
              <a:t>報招募新社友</a:t>
            </a:r>
            <a:r>
              <a:rPr lang="en-US" altLang="zh-TW" sz="2800" dirty="0">
                <a:latin typeface="微軟正黑體" pitchFamily="34" charset="-120"/>
                <a:ea typeface="微軟正黑體" pitchFamily="34" charset="-120"/>
              </a:rPr>
              <a:t>)</a:t>
            </a:r>
            <a:endParaRPr lang="zh-TW" altLang="zh-TW" sz="2800" dirty="0">
              <a:latin typeface="微軟正黑體" pitchFamily="34" charset="-120"/>
              <a:ea typeface="微軟正黑體" pitchFamily="34" charset="-120"/>
            </a:endParaRPr>
          </a:p>
          <a:p>
            <a:pPr lvl="0">
              <a:spcBef>
                <a:spcPts val="0"/>
              </a:spcBef>
              <a:spcAft>
                <a:spcPts val="1200"/>
              </a:spcAft>
            </a:pPr>
            <a:r>
              <a:rPr lang="zh-TW" altLang="zh-TW" sz="2800" dirty="0">
                <a:latin typeface="微軟正黑體" pitchFamily="34" charset="-120"/>
                <a:ea typeface="微軟正黑體" pitchFamily="34" charset="-120"/>
              </a:rPr>
              <a:t>函告</a:t>
            </a:r>
            <a:r>
              <a:rPr lang="en-US" altLang="zh-TW" sz="2800" dirty="0">
                <a:latin typeface="微軟正黑體" pitchFamily="34" charset="-120"/>
                <a:ea typeface="微軟正黑體" pitchFamily="34" charset="-120"/>
              </a:rPr>
              <a:t>DG</a:t>
            </a:r>
            <a:r>
              <a:rPr lang="zh-TW" altLang="zh-TW" sz="2800" dirty="0">
                <a:latin typeface="微軟正黑體" pitchFamily="34" charset="-120"/>
                <a:ea typeface="微軟正黑體" pitchFamily="34" charset="-120"/>
              </a:rPr>
              <a:t>、擴展主委、助理總監本社將舉行臨時社第一次</a:t>
            </a:r>
            <a:r>
              <a:rPr lang="zh-TW" altLang="zh-TW" sz="2800" dirty="0" smtClean="0">
                <a:latin typeface="微軟正黑體" pitchFamily="34" charset="-120"/>
                <a:ea typeface="微軟正黑體" pitchFamily="34" charset="-120"/>
              </a:rPr>
              <a:t>會議</a:t>
            </a:r>
          </a:p>
        </p:txBody>
      </p:sp>
    </p:spTree>
    <p:extLst>
      <p:ext uri="{BB962C8B-B14F-4D97-AF65-F5344CB8AC3E}">
        <p14:creationId xmlns:p14="http://schemas.microsoft.com/office/powerpoint/2010/main" val="200990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648"/>
            <a:ext cx="8229600" cy="1143000"/>
          </a:xfrm>
        </p:spPr>
        <p:txBody>
          <a:bodyPr/>
          <a:lstStyle/>
          <a:p>
            <a:pPr algn="ctr"/>
            <a:r>
              <a:rPr lang="zh-TW" altLang="zh-TW" sz="4400" dirty="0">
                <a:latin typeface="微軟正黑體" pitchFamily="34" charset="-120"/>
                <a:ea typeface="微軟正黑體" pitchFamily="34" charset="-120"/>
              </a:rPr>
              <a:t>臨時社第一次會議</a:t>
            </a:r>
          </a:p>
        </p:txBody>
      </p:sp>
      <p:sp>
        <p:nvSpPr>
          <p:cNvPr id="3" name="內容版面配置區 2"/>
          <p:cNvSpPr>
            <a:spLocks noGrp="1"/>
          </p:cNvSpPr>
          <p:nvPr>
            <p:ph sz="quarter" idx="13"/>
          </p:nvPr>
        </p:nvSpPr>
        <p:spPr>
          <a:xfrm>
            <a:off x="457200" y="2060848"/>
            <a:ext cx="8229600" cy="4392488"/>
          </a:xfrm>
        </p:spPr>
        <p:txBody>
          <a:bodyPr>
            <a:noAutofit/>
          </a:bodyPr>
          <a:lstStyle/>
          <a:p>
            <a:pPr lvl="0"/>
            <a:r>
              <a:rPr lang="zh-TW" altLang="en-US" sz="3200" dirty="0" smtClean="0">
                <a:latin typeface="微軟正黑體" pitchFamily="34" charset="-120"/>
                <a:ea typeface="微軟正黑體" pitchFamily="34" charset="-120"/>
              </a:rPr>
              <a:t>講題：認識扶輪</a:t>
            </a:r>
            <a:endParaRPr lang="en-US" altLang="zh-TW" sz="3200" dirty="0" smtClean="0">
              <a:latin typeface="微軟正黑體" pitchFamily="34" charset="-120"/>
              <a:ea typeface="微軟正黑體" pitchFamily="34" charset="-120"/>
            </a:endParaRPr>
          </a:p>
          <a:p>
            <a:pPr lvl="0"/>
            <a:r>
              <a:rPr lang="zh-TW" altLang="zh-TW" sz="3200" dirty="0" smtClean="0">
                <a:latin typeface="微軟正黑體" pitchFamily="34" charset="-120"/>
                <a:ea typeface="微軟正黑體" pitchFamily="34" charset="-120"/>
              </a:rPr>
              <a:t>會</a:t>
            </a:r>
            <a:r>
              <a:rPr lang="zh-TW" altLang="zh-TW" sz="3200" dirty="0">
                <a:latin typeface="微軟正黑體" pitchFamily="34" charset="-120"/>
                <a:ea typeface="微軟正黑體" pitchFamily="34" charset="-120"/>
              </a:rPr>
              <a:t>後召開第三次輔導委員會議</a:t>
            </a:r>
          </a:p>
          <a:p>
            <a:pPr lvl="0"/>
            <a:r>
              <a:rPr lang="zh-TW" altLang="zh-TW" sz="3200" dirty="0">
                <a:latin typeface="微軟正黑體" pitchFamily="34" charset="-120"/>
                <a:ea typeface="微軟正黑體" pitchFamily="34" charset="-120"/>
              </a:rPr>
              <a:t>會後召開新社形象設計委員會</a:t>
            </a:r>
          </a:p>
          <a:p>
            <a:r>
              <a:rPr lang="zh-TW" altLang="zh-TW" sz="3200" dirty="0">
                <a:latin typeface="微軟正黑體" pitchFamily="34" charset="-120"/>
                <a:ea typeface="微軟正黑體" pitchFamily="34" charset="-120"/>
              </a:rPr>
              <a:t>發函市攻府臨時社第二次會議暨</a:t>
            </a:r>
            <a:r>
              <a:rPr lang="zh-TW" altLang="zh-TW" sz="3200" dirty="0" smtClean="0">
                <a:latin typeface="微軟正黑體" pitchFamily="34" charset="-120"/>
                <a:ea typeface="微軟正黑體" pitchFamily="34" charset="-120"/>
              </a:rPr>
              <a:t>會員大會</a:t>
            </a:r>
            <a:endParaRPr lang="en-US" altLang="zh-TW" sz="3200" dirty="0" smtClean="0">
              <a:latin typeface="微軟正黑體" pitchFamily="34" charset="-120"/>
              <a:ea typeface="微軟正黑體" pitchFamily="34" charset="-120"/>
            </a:endParaRPr>
          </a:p>
          <a:p>
            <a:endParaRPr lang="en-US" altLang="zh-TW" sz="3200" dirty="0">
              <a:latin typeface="微軟正黑體" pitchFamily="34" charset="-120"/>
              <a:ea typeface="微軟正黑體" pitchFamily="34" charset="-120"/>
            </a:endParaRPr>
          </a:p>
          <a:p>
            <a:pPr marL="0" indent="0">
              <a:buNone/>
            </a:pPr>
            <a:r>
              <a:rPr lang="en-US" altLang="zh-TW" sz="3200" dirty="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以前發函市政府－發起人</a:t>
            </a:r>
            <a:r>
              <a:rPr lang="zh-TW" altLang="zh-TW" sz="3200" dirty="0" smtClean="0">
                <a:latin typeface="微軟正黑體" pitchFamily="34" charset="-120"/>
                <a:ea typeface="微軟正黑體" pitchFamily="34" charset="-120"/>
              </a:rPr>
              <a:t>名冊</a:t>
            </a:r>
            <a:endParaRPr lang="en-US" altLang="zh-TW" sz="3200" dirty="0" smtClean="0">
              <a:latin typeface="微軟正黑體" pitchFamily="34" charset="-120"/>
              <a:ea typeface="微軟正黑體" pitchFamily="34" charset="-120"/>
            </a:endParaRPr>
          </a:p>
          <a:p>
            <a:pPr marL="0" indent="0">
              <a:buNone/>
            </a:pPr>
            <a:r>
              <a:rPr lang="en-US" altLang="zh-TW" sz="3200" dirty="0" smtClean="0">
                <a:latin typeface="微軟正黑體" pitchFamily="34" charset="-120"/>
                <a:ea typeface="微軟正黑體" pitchFamily="34" charset="-120"/>
              </a:rPr>
              <a:t>(</a:t>
            </a:r>
            <a:r>
              <a:rPr lang="zh-TW" altLang="zh-TW" sz="3200" dirty="0">
                <a:latin typeface="微軟正黑體" pitchFamily="34" charset="-120"/>
                <a:ea typeface="微軟正黑體" pitchFamily="34" charset="-120"/>
              </a:rPr>
              <a:t>年滿</a:t>
            </a:r>
            <a:r>
              <a:rPr lang="en-US" altLang="zh-TW" sz="3200" dirty="0">
                <a:latin typeface="微軟正黑體" pitchFamily="34" charset="-120"/>
                <a:ea typeface="微軟正黑體" pitchFamily="34" charset="-120"/>
              </a:rPr>
              <a:t>20</a:t>
            </a:r>
            <a:r>
              <a:rPr lang="zh-TW" altLang="zh-TW" sz="3200" dirty="0">
                <a:latin typeface="微軟正黑體" pitchFamily="34" charset="-120"/>
                <a:ea typeface="微軟正黑體" pitchFamily="34" charset="-120"/>
              </a:rPr>
              <a:t>歲</a:t>
            </a:r>
            <a:r>
              <a:rPr lang="en-US" altLang="zh-TW" sz="3200" dirty="0">
                <a:latin typeface="微軟正黑體" pitchFamily="34" charset="-120"/>
                <a:ea typeface="微軟正黑體" pitchFamily="34" charset="-120"/>
              </a:rPr>
              <a:t>;30</a:t>
            </a:r>
            <a:r>
              <a:rPr lang="zh-TW" altLang="zh-TW" sz="3200" dirty="0">
                <a:latin typeface="微軟正黑體" pitchFamily="34" charset="-120"/>
                <a:ea typeface="微軟正黑體" pitchFamily="34" charset="-120"/>
              </a:rPr>
              <a:t>人以上</a:t>
            </a:r>
            <a:r>
              <a:rPr lang="en-US" altLang="zh-TW" sz="3200" dirty="0">
                <a:latin typeface="微軟正黑體" pitchFamily="34" charset="-120"/>
                <a:ea typeface="微軟正黑體" pitchFamily="34" charset="-120"/>
              </a:rPr>
              <a:t>)</a:t>
            </a:r>
            <a:endParaRPr lang="zh-TW" altLang="en-US" sz="3200" dirty="0">
              <a:latin typeface="微軟正黑體" pitchFamily="34" charset="-120"/>
              <a:ea typeface="微軟正黑體" pitchFamily="34" charset="-120"/>
            </a:endParaRPr>
          </a:p>
        </p:txBody>
      </p:sp>
    </p:spTree>
    <p:extLst>
      <p:ext uri="{BB962C8B-B14F-4D97-AF65-F5344CB8AC3E}">
        <p14:creationId xmlns:p14="http://schemas.microsoft.com/office/powerpoint/2010/main" val="3365525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地平線">
  <a:themeElements>
    <a:clrScheme name="地平線">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地平線">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地平線">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247</TotalTime>
  <Words>1893</Words>
  <Application>Microsoft Office PowerPoint</Application>
  <PresentationFormat>如螢幕大小 (4:3)</PresentationFormat>
  <Paragraphs>152</Paragraphs>
  <Slides>18</Slides>
  <Notes>4</Notes>
  <HiddenSlides>0</HiddenSlides>
  <MMClips>0</MMClips>
  <ScaleCrop>false</ScaleCrop>
  <HeadingPairs>
    <vt:vector size="4" baseType="variant">
      <vt:variant>
        <vt:lpstr>佈景主題</vt:lpstr>
      </vt:variant>
      <vt:variant>
        <vt:i4>1</vt:i4>
      </vt:variant>
      <vt:variant>
        <vt:lpstr>投影片標題</vt:lpstr>
      </vt:variant>
      <vt:variant>
        <vt:i4>18</vt:i4>
      </vt:variant>
    </vt:vector>
  </HeadingPairs>
  <TitlesOfParts>
    <vt:vector size="19" baseType="lpstr">
      <vt:lpstr>地平線</vt:lpstr>
      <vt:lpstr>建議扶輪社籌備過程</vt:lpstr>
      <vt:lpstr>PowerPoint 簡報</vt:lpstr>
      <vt:lpstr>PowerPoint 簡報</vt:lpstr>
      <vt:lpstr>新社第一次籌備會議</vt:lpstr>
      <vt:lpstr>新社第二次籌備會議</vt:lpstr>
      <vt:lpstr>新社第三次籌備會議</vt:lpstr>
      <vt:lpstr>新社第四次籌備會議</vt:lpstr>
      <vt:lpstr>新社第五次籌備會議</vt:lpstr>
      <vt:lpstr>臨時社第一次會議</vt:lpstr>
      <vt:lpstr>臨時社第二次會議</vt:lpstr>
      <vt:lpstr>臨時社第三次會議</vt:lpstr>
      <vt:lpstr>臨時社第四次會議</vt:lpstr>
      <vt:lpstr>授證儀式之籌備</vt:lpstr>
      <vt:lpstr>授證儀式之籌備 日期及地點</vt:lpstr>
      <vt:lpstr>PowerPoint 簡報</vt:lpstr>
      <vt:lpstr>PowerPoint 簡報</vt:lpstr>
      <vt:lpstr>PowerPoint 簡報</vt:lpstr>
      <vt:lpstr>謝         謝 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建議扶輪社籌備過程</dc:title>
  <dc:creator>Dens</dc:creator>
  <cp:lastModifiedBy>Dens</cp:lastModifiedBy>
  <cp:revision>22</cp:revision>
  <dcterms:created xsi:type="dcterms:W3CDTF">2013-05-24T08:06:08Z</dcterms:created>
  <dcterms:modified xsi:type="dcterms:W3CDTF">2013-05-25T09:54:25Z</dcterms:modified>
</cp:coreProperties>
</file>