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14"/>
  </p:notesMasterIdLst>
  <p:handoutMasterIdLst>
    <p:handoutMasterId r:id="rId15"/>
  </p:handoutMasterIdLst>
  <p:sldIdLst>
    <p:sldId id="363" r:id="rId7"/>
    <p:sldId id="362" r:id="rId8"/>
    <p:sldId id="369" r:id="rId9"/>
    <p:sldId id="370" r:id="rId10"/>
    <p:sldId id="372" r:id="rId11"/>
    <p:sldId id="371" r:id="rId12"/>
    <p:sldId id="373"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687D90"/>
    <a:srgbClr val="009999"/>
    <a:srgbClr val="872175"/>
    <a:srgbClr val="919295"/>
    <a:srgbClr val="FF7600"/>
    <a:srgbClr val="D91B5C"/>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2" autoAdjust="0"/>
    <p:restoredTop sz="86076" autoAdjust="0"/>
  </p:normalViewPr>
  <p:slideViewPr>
    <p:cSldViewPr>
      <p:cViewPr>
        <p:scale>
          <a:sx n="66" d="100"/>
          <a:sy n="66" d="100"/>
        </p:scale>
        <p:origin x="-2104" y="-1032"/>
      </p:cViewPr>
      <p:guideLst>
        <p:guide orient="horz" pos="2160"/>
        <p:guide pos="2880"/>
      </p:guideLst>
    </p:cSldViewPr>
  </p:slideViewPr>
  <p:outlineViewPr>
    <p:cViewPr>
      <p:scale>
        <a:sx n="75" d="100"/>
        <a:sy n="75" d="100"/>
      </p:scale>
      <p:origin x="66" y="47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198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E2213-C539-4792-B66B-CE50FE613C86}" type="doc">
      <dgm:prSet loTypeId="urn:microsoft.com/office/officeart/2005/8/layout/radial1" loCatId="relationship" qsTypeId="urn:microsoft.com/office/officeart/2005/8/quickstyle/simple1" qsCatId="simple" csTypeId="urn:microsoft.com/office/officeart/2005/8/colors/accent0_3" csCatId="mainScheme" phldr="1"/>
      <dgm:spPr/>
      <dgm:t>
        <a:bodyPr/>
        <a:lstStyle/>
        <a:p>
          <a:endParaRPr lang="en-US"/>
        </a:p>
      </dgm:t>
    </dgm:pt>
    <dgm:pt modelId="{D0B71933-B743-4B51-97CE-5C1E0B54E018}">
      <dgm:prSet phldrT="[Text]" custT="1"/>
      <dgm:spPr/>
      <dgm:t>
        <a:bodyPr/>
        <a:lstStyle/>
        <a:p>
          <a:pPr>
            <a:lnSpc>
              <a:spcPct val="90000"/>
            </a:lnSpc>
            <a:spcAft>
              <a:spcPct val="35000"/>
            </a:spcAft>
          </a:pPr>
          <a:endParaRPr lang="en-US" sz="1000" dirty="0" smtClean="0">
            <a:latin typeface="Georgia" pitchFamily="18" charset="0"/>
          </a:endParaRPr>
        </a:p>
        <a:p>
          <a:pPr>
            <a:lnSpc>
              <a:spcPct val="90000"/>
            </a:lnSpc>
            <a:spcAft>
              <a:spcPct val="35000"/>
            </a:spcAft>
          </a:pPr>
          <a:endParaRPr lang="en-US" sz="1000" dirty="0" smtClean="0">
            <a:latin typeface="Georgia" pitchFamily="18" charset="0"/>
          </a:endParaRPr>
        </a:p>
        <a:p>
          <a:pPr>
            <a:lnSpc>
              <a:spcPct val="90000"/>
            </a:lnSpc>
            <a:spcAft>
              <a:spcPct val="35000"/>
            </a:spcAft>
          </a:pPr>
          <a:endParaRPr lang="en-US" sz="1000" dirty="0" smtClean="0">
            <a:latin typeface="Georgia" pitchFamily="18" charset="0"/>
          </a:endParaRPr>
        </a:p>
        <a:p>
          <a:pPr>
            <a:lnSpc>
              <a:spcPct val="90000"/>
            </a:lnSpc>
            <a:spcAft>
              <a:spcPct val="35000"/>
            </a:spcAft>
          </a:pPr>
          <a:endParaRPr lang="en-US" sz="1000" dirty="0" smtClean="0">
            <a:latin typeface="Georgia" pitchFamily="18" charset="0"/>
          </a:endParaRPr>
        </a:p>
        <a:p>
          <a:pPr>
            <a:lnSpc>
              <a:spcPct val="100000"/>
            </a:lnSpc>
            <a:spcAft>
              <a:spcPts val="0"/>
            </a:spcAft>
          </a:pPr>
          <a:r>
            <a:rPr lang="en-US" sz="1400" dirty="0" smtClean="0">
              <a:latin typeface="Georgia" pitchFamily="18" charset="0"/>
            </a:rPr>
            <a:t>Lori O. Carlson</a:t>
          </a:r>
        </a:p>
        <a:p>
          <a:pPr>
            <a:lnSpc>
              <a:spcPct val="100000"/>
            </a:lnSpc>
            <a:spcAft>
              <a:spcPts val="0"/>
            </a:spcAft>
          </a:pPr>
          <a:r>
            <a:rPr lang="en-US" sz="1400" dirty="0" smtClean="0">
              <a:latin typeface="Georgia" pitchFamily="18" charset="0"/>
            </a:rPr>
            <a:t> Chief Financial Officer &amp; General Manager, Financial Services</a:t>
          </a:r>
          <a:endParaRPr lang="en-US" sz="1400" dirty="0">
            <a:latin typeface="Georgia" pitchFamily="18" charset="0"/>
          </a:endParaRPr>
        </a:p>
      </dgm:t>
    </dgm:pt>
    <dgm:pt modelId="{28760469-D7D3-44F8-9E12-073D097F47CB}" type="parTrans" cxnId="{050E6C41-66B5-428B-8DD4-8B978E1328B9}">
      <dgm:prSet/>
      <dgm:spPr/>
      <dgm:t>
        <a:bodyPr/>
        <a:lstStyle/>
        <a:p>
          <a:endParaRPr lang="en-US">
            <a:latin typeface="Georgia" pitchFamily="18" charset="0"/>
          </a:endParaRPr>
        </a:p>
      </dgm:t>
    </dgm:pt>
    <dgm:pt modelId="{3320B22C-991F-41CB-B456-38B6F01609F7}" type="sibTrans" cxnId="{050E6C41-66B5-428B-8DD4-8B978E1328B9}">
      <dgm:prSet/>
      <dgm:spPr/>
      <dgm:t>
        <a:bodyPr/>
        <a:lstStyle/>
        <a:p>
          <a:endParaRPr lang="en-US">
            <a:latin typeface="Georgia" pitchFamily="18" charset="0"/>
          </a:endParaRPr>
        </a:p>
      </dgm:t>
    </dgm:pt>
    <dgm:pt modelId="{7F6D0238-E950-4CA6-AD3F-5639508E15C7}">
      <dgm:prSet phldrT="[Text]" custT="1"/>
      <dgm:spPr/>
      <dgm:t>
        <a:bodyPr/>
        <a:lstStyle/>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100000"/>
            </a:lnSpc>
            <a:spcAft>
              <a:spcPts val="0"/>
            </a:spcAft>
          </a:pPr>
          <a:r>
            <a:rPr lang="en-US" sz="1400" dirty="0" smtClean="0">
              <a:latin typeface="Georgia" pitchFamily="18" charset="0"/>
            </a:rPr>
            <a:t>Jeanette Hamilton</a:t>
          </a:r>
        </a:p>
        <a:p>
          <a:pPr>
            <a:lnSpc>
              <a:spcPct val="100000"/>
            </a:lnSpc>
            <a:spcAft>
              <a:spcPts val="0"/>
            </a:spcAft>
          </a:pPr>
          <a:r>
            <a:rPr lang="en-US" sz="1400" dirty="0" smtClean="0">
              <a:latin typeface="Georgia" pitchFamily="18" charset="0"/>
            </a:rPr>
            <a:t>Director of Investments &amp; Treasury</a:t>
          </a:r>
          <a:endParaRPr lang="en-US" sz="1400" dirty="0">
            <a:latin typeface="Georgia" pitchFamily="18" charset="0"/>
          </a:endParaRPr>
        </a:p>
      </dgm:t>
    </dgm:pt>
    <dgm:pt modelId="{DA460D2B-8F28-4B61-B495-E490C7230237}" type="parTrans" cxnId="{17B48454-ABD5-46C9-B63A-9506FF848358}">
      <dgm:prSet/>
      <dgm:spPr/>
      <dgm:t>
        <a:bodyPr/>
        <a:lstStyle/>
        <a:p>
          <a:endParaRPr lang="en-US" dirty="0">
            <a:latin typeface="Georgia" pitchFamily="18" charset="0"/>
          </a:endParaRPr>
        </a:p>
      </dgm:t>
    </dgm:pt>
    <dgm:pt modelId="{3D22B4CB-797D-47FD-99C1-3DC9395337B3}" type="sibTrans" cxnId="{17B48454-ABD5-46C9-B63A-9506FF848358}">
      <dgm:prSet/>
      <dgm:spPr/>
      <dgm:t>
        <a:bodyPr/>
        <a:lstStyle/>
        <a:p>
          <a:endParaRPr lang="en-US">
            <a:latin typeface="Georgia" pitchFamily="18" charset="0"/>
          </a:endParaRPr>
        </a:p>
      </dgm:t>
    </dgm:pt>
    <dgm:pt modelId="{2DC97CB3-1F88-496E-B20A-0B04295B721D}">
      <dgm:prSet phldrT="[Text]" custT="1"/>
      <dgm:spPr/>
      <dgm:t>
        <a:bodyPr/>
        <a:lstStyle/>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1400" dirty="0" smtClean="0">
            <a:latin typeface="Georgia" pitchFamily="18" charset="0"/>
          </a:endParaRPr>
        </a:p>
        <a:p>
          <a:pPr>
            <a:lnSpc>
              <a:spcPct val="100000"/>
            </a:lnSpc>
            <a:spcAft>
              <a:spcPts val="0"/>
            </a:spcAft>
          </a:pPr>
          <a:r>
            <a:rPr lang="en-US" sz="1400" dirty="0" smtClean="0">
              <a:latin typeface="Georgia" pitchFamily="18" charset="0"/>
            </a:rPr>
            <a:t>Dave Stumpf</a:t>
          </a:r>
        </a:p>
        <a:p>
          <a:pPr>
            <a:lnSpc>
              <a:spcPct val="100000"/>
            </a:lnSpc>
            <a:spcAft>
              <a:spcPts val="0"/>
            </a:spcAft>
          </a:pPr>
          <a:r>
            <a:rPr lang="en-US" sz="1400" dirty="0" smtClean="0">
              <a:latin typeface="Georgia" pitchFamily="18" charset="0"/>
            </a:rPr>
            <a:t>Controller</a:t>
          </a:r>
          <a:endParaRPr lang="en-US" sz="1400" dirty="0">
            <a:latin typeface="Georgia" pitchFamily="18" charset="0"/>
          </a:endParaRPr>
        </a:p>
      </dgm:t>
    </dgm:pt>
    <dgm:pt modelId="{F6DA66C1-29BD-41B2-8C05-FEBBA5EC823E}" type="parTrans" cxnId="{08C76C59-B5B5-4A28-BFFD-F7F25E6EB93E}">
      <dgm:prSet/>
      <dgm:spPr/>
      <dgm:t>
        <a:bodyPr/>
        <a:lstStyle/>
        <a:p>
          <a:endParaRPr lang="en-US" dirty="0">
            <a:latin typeface="Georgia" pitchFamily="18" charset="0"/>
          </a:endParaRPr>
        </a:p>
      </dgm:t>
    </dgm:pt>
    <dgm:pt modelId="{8E533E33-4F62-4589-9C52-32988E0FF8FE}" type="sibTrans" cxnId="{08C76C59-B5B5-4A28-BFFD-F7F25E6EB93E}">
      <dgm:prSet/>
      <dgm:spPr/>
      <dgm:t>
        <a:bodyPr/>
        <a:lstStyle/>
        <a:p>
          <a:endParaRPr lang="en-US">
            <a:latin typeface="Georgia" pitchFamily="18" charset="0"/>
          </a:endParaRPr>
        </a:p>
      </dgm:t>
    </dgm:pt>
    <dgm:pt modelId="{6626E479-D513-4B02-A9FC-22A825D7AEFA}">
      <dgm:prSet phldrT="[Text]" custT="1"/>
      <dgm:spPr/>
      <dgm:t>
        <a:bodyPr/>
        <a:lstStyle/>
        <a:p>
          <a:pPr>
            <a:spcAft>
              <a:spcPct val="35000"/>
            </a:spcAft>
          </a:pPr>
          <a:endParaRPr lang="en-US" sz="800" dirty="0" smtClean="0">
            <a:latin typeface="Georgia" pitchFamily="18" charset="0"/>
          </a:endParaRPr>
        </a:p>
        <a:p>
          <a:pPr>
            <a:spcAft>
              <a:spcPct val="35000"/>
            </a:spcAft>
          </a:pPr>
          <a:endParaRPr lang="en-US" sz="800" dirty="0" smtClean="0">
            <a:latin typeface="Georgia" pitchFamily="18" charset="0"/>
          </a:endParaRPr>
        </a:p>
        <a:p>
          <a:pPr>
            <a:spcAft>
              <a:spcPct val="35000"/>
            </a:spcAft>
          </a:pPr>
          <a:endParaRPr lang="en-US" sz="800" dirty="0" smtClean="0">
            <a:latin typeface="Georgia" pitchFamily="18" charset="0"/>
          </a:endParaRPr>
        </a:p>
        <a:p>
          <a:pPr>
            <a:spcAft>
              <a:spcPct val="35000"/>
            </a:spcAft>
          </a:pPr>
          <a:endParaRPr lang="en-US" sz="800" dirty="0" smtClean="0">
            <a:latin typeface="Georgia" pitchFamily="18" charset="0"/>
          </a:endParaRPr>
        </a:p>
        <a:p>
          <a:pPr>
            <a:spcAft>
              <a:spcPts val="0"/>
            </a:spcAft>
          </a:pPr>
          <a:r>
            <a:rPr lang="en-US" sz="1400" dirty="0" smtClean="0">
              <a:latin typeface="Georgia" pitchFamily="18" charset="0"/>
            </a:rPr>
            <a:t>Ahmed Khan</a:t>
          </a:r>
        </a:p>
        <a:p>
          <a:pPr>
            <a:spcAft>
              <a:spcPts val="0"/>
            </a:spcAft>
          </a:pPr>
          <a:r>
            <a:rPr lang="en-US" sz="1400" dirty="0" smtClean="0">
              <a:latin typeface="Georgia" pitchFamily="18" charset="0"/>
            </a:rPr>
            <a:t>International Operations Financial Support Manager</a:t>
          </a:r>
          <a:endParaRPr lang="en-US" sz="1400" dirty="0">
            <a:latin typeface="Georgia" pitchFamily="18" charset="0"/>
          </a:endParaRPr>
        </a:p>
      </dgm:t>
    </dgm:pt>
    <dgm:pt modelId="{EAFBE377-3DF8-41A7-9459-591D3D097EA0}" type="parTrans" cxnId="{3CA17A81-9D66-4966-BE06-CDCC07C244C2}">
      <dgm:prSet/>
      <dgm:spPr/>
      <dgm:t>
        <a:bodyPr/>
        <a:lstStyle/>
        <a:p>
          <a:endParaRPr lang="en-US" dirty="0">
            <a:latin typeface="Georgia" pitchFamily="18" charset="0"/>
          </a:endParaRPr>
        </a:p>
      </dgm:t>
    </dgm:pt>
    <dgm:pt modelId="{99B240BD-F8F3-4A81-9507-60EDAF1731D1}" type="sibTrans" cxnId="{3CA17A81-9D66-4966-BE06-CDCC07C244C2}">
      <dgm:prSet/>
      <dgm:spPr/>
      <dgm:t>
        <a:bodyPr/>
        <a:lstStyle/>
        <a:p>
          <a:endParaRPr lang="en-US">
            <a:latin typeface="Georgia" pitchFamily="18" charset="0"/>
          </a:endParaRPr>
        </a:p>
      </dgm:t>
    </dgm:pt>
    <dgm:pt modelId="{6E357BD7-2658-479A-89F7-3687FBBD2C98}">
      <dgm:prSet phldrT="[Text]" custT="1"/>
      <dgm:spPr/>
      <dgm:t>
        <a:bodyPr/>
        <a:lstStyle/>
        <a:p>
          <a:pPr>
            <a:lnSpc>
              <a:spcPct val="90000"/>
            </a:lnSpc>
            <a:spcAft>
              <a:spcPct val="35000"/>
            </a:spcAft>
          </a:pPr>
          <a:endParaRPr lang="en-US" sz="900" dirty="0" smtClean="0">
            <a:latin typeface="Georgia" pitchFamily="18" charset="0"/>
          </a:endParaRPr>
        </a:p>
        <a:p>
          <a:pPr>
            <a:lnSpc>
              <a:spcPct val="90000"/>
            </a:lnSpc>
            <a:spcAft>
              <a:spcPct val="35000"/>
            </a:spcAft>
          </a:pPr>
          <a:endParaRPr lang="en-US" sz="900" dirty="0" smtClean="0">
            <a:latin typeface="Georgia" pitchFamily="18" charset="0"/>
          </a:endParaRPr>
        </a:p>
        <a:p>
          <a:pPr>
            <a:lnSpc>
              <a:spcPct val="90000"/>
            </a:lnSpc>
            <a:spcAft>
              <a:spcPct val="35000"/>
            </a:spcAft>
          </a:pPr>
          <a:endParaRPr lang="en-US" sz="900" dirty="0" smtClean="0">
            <a:latin typeface="Georgia" pitchFamily="18" charset="0"/>
          </a:endParaRPr>
        </a:p>
        <a:p>
          <a:pPr>
            <a:lnSpc>
              <a:spcPct val="90000"/>
            </a:lnSpc>
            <a:spcAft>
              <a:spcPct val="35000"/>
            </a:spcAft>
          </a:pPr>
          <a:endParaRPr lang="en-US" sz="900" dirty="0" smtClean="0">
            <a:latin typeface="Georgia" pitchFamily="18" charset="0"/>
          </a:endParaRPr>
        </a:p>
        <a:p>
          <a:pPr>
            <a:lnSpc>
              <a:spcPct val="100000"/>
            </a:lnSpc>
            <a:spcAft>
              <a:spcPts val="0"/>
            </a:spcAft>
          </a:pPr>
          <a:r>
            <a:rPr lang="en-US" sz="1400" dirty="0" smtClean="0">
              <a:latin typeface="Georgia" pitchFamily="18" charset="0"/>
            </a:rPr>
            <a:t>Julita Brzozowska</a:t>
          </a:r>
        </a:p>
        <a:p>
          <a:pPr>
            <a:lnSpc>
              <a:spcPct val="100000"/>
            </a:lnSpc>
            <a:spcAft>
              <a:spcPts val="0"/>
            </a:spcAft>
          </a:pPr>
          <a:r>
            <a:rPr lang="en-US" sz="1400" dirty="0" smtClean="0">
              <a:latin typeface="Georgia" pitchFamily="18" charset="0"/>
            </a:rPr>
            <a:t>Risk Management Manager</a:t>
          </a:r>
          <a:endParaRPr lang="en-US" sz="1400" dirty="0">
            <a:latin typeface="Georgia" pitchFamily="18" charset="0"/>
          </a:endParaRPr>
        </a:p>
      </dgm:t>
    </dgm:pt>
    <dgm:pt modelId="{BA69AEC2-4D22-4463-B4DF-F9E7935103E3}" type="parTrans" cxnId="{27614B73-F855-4286-9CD8-3A46080410D5}">
      <dgm:prSet/>
      <dgm:spPr/>
      <dgm:t>
        <a:bodyPr/>
        <a:lstStyle/>
        <a:p>
          <a:endParaRPr lang="en-US" dirty="0">
            <a:latin typeface="Georgia" pitchFamily="18" charset="0"/>
          </a:endParaRPr>
        </a:p>
      </dgm:t>
    </dgm:pt>
    <dgm:pt modelId="{5A761D26-5F2F-4CD4-AB7E-E1C553D3CD08}" type="sibTrans" cxnId="{27614B73-F855-4286-9CD8-3A46080410D5}">
      <dgm:prSet/>
      <dgm:spPr/>
      <dgm:t>
        <a:bodyPr/>
        <a:lstStyle/>
        <a:p>
          <a:endParaRPr lang="en-US">
            <a:latin typeface="Georgia" pitchFamily="18" charset="0"/>
          </a:endParaRPr>
        </a:p>
      </dgm:t>
    </dgm:pt>
    <dgm:pt modelId="{C69C7043-2605-4934-88D5-A8A4746817CF}">
      <dgm:prSet phldrT="[Text]" custT="1"/>
      <dgm:spPr/>
      <dgm:t>
        <a:bodyPr/>
        <a:lstStyle/>
        <a:p>
          <a:pPr>
            <a:lnSpc>
              <a:spcPct val="90000"/>
            </a:lnSpc>
            <a:spcAft>
              <a:spcPct val="35000"/>
            </a:spcAft>
          </a:pPr>
          <a:endParaRPr lang="en-US" sz="900" dirty="0" smtClean="0">
            <a:latin typeface="Georgia" pitchFamily="18" charset="0"/>
          </a:endParaRPr>
        </a:p>
        <a:p>
          <a:pPr>
            <a:lnSpc>
              <a:spcPct val="90000"/>
            </a:lnSpc>
            <a:spcAft>
              <a:spcPct val="35000"/>
            </a:spcAft>
          </a:pPr>
          <a:endParaRPr lang="en-US" sz="900" dirty="0" smtClean="0">
            <a:latin typeface="Georgia" pitchFamily="18" charset="0"/>
          </a:endParaRPr>
        </a:p>
        <a:p>
          <a:pPr>
            <a:lnSpc>
              <a:spcPct val="90000"/>
            </a:lnSpc>
            <a:spcAft>
              <a:spcPct val="35000"/>
            </a:spcAft>
          </a:pPr>
          <a:endParaRPr lang="en-US" sz="900" dirty="0" smtClean="0">
            <a:latin typeface="Georgia" pitchFamily="18" charset="0"/>
          </a:endParaRPr>
        </a:p>
        <a:p>
          <a:pPr>
            <a:lnSpc>
              <a:spcPct val="100000"/>
            </a:lnSpc>
            <a:spcAft>
              <a:spcPts val="0"/>
            </a:spcAft>
          </a:pPr>
          <a:endParaRPr lang="en-US" sz="900" dirty="0" smtClean="0">
            <a:latin typeface="Georgia" pitchFamily="18" charset="0"/>
          </a:endParaRPr>
        </a:p>
        <a:p>
          <a:pPr>
            <a:lnSpc>
              <a:spcPct val="100000"/>
            </a:lnSpc>
            <a:spcAft>
              <a:spcPts val="0"/>
            </a:spcAft>
          </a:pPr>
          <a:r>
            <a:rPr lang="en-US" sz="1400" dirty="0" smtClean="0">
              <a:latin typeface="Georgia" pitchFamily="18" charset="0"/>
            </a:rPr>
            <a:t>Hank Raleigh</a:t>
          </a:r>
        </a:p>
        <a:p>
          <a:pPr>
            <a:lnSpc>
              <a:spcPct val="100000"/>
            </a:lnSpc>
            <a:spcAft>
              <a:spcPts val="0"/>
            </a:spcAft>
          </a:pPr>
          <a:r>
            <a:rPr lang="en-US" sz="1400" dirty="0" smtClean="0">
              <a:latin typeface="Georgia" pitchFamily="18" charset="0"/>
            </a:rPr>
            <a:t>Financial Systems  &amp; Process Manager</a:t>
          </a:r>
          <a:endParaRPr lang="en-US" sz="1400" dirty="0">
            <a:latin typeface="Georgia" pitchFamily="18" charset="0"/>
          </a:endParaRPr>
        </a:p>
      </dgm:t>
    </dgm:pt>
    <dgm:pt modelId="{9D26523A-BE68-41CE-9F1D-C1F965777E02}" type="parTrans" cxnId="{25E31C8A-1E40-4787-B024-61BCF897FD45}">
      <dgm:prSet/>
      <dgm:spPr/>
      <dgm:t>
        <a:bodyPr/>
        <a:lstStyle/>
        <a:p>
          <a:endParaRPr lang="en-US" dirty="0">
            <a:latin typeface="Georgia" pitchFamily="18" charset="0"/>
          </a:endParaRPr>
        </a:p>
      </dgm:t>
    </dgm:pt>
    <dgm:pt modelId="{873C29A0-327F-4C10-9D15-39B53FD8BDE6}" type="sibTrans" cxnId="{25E31C8A-1E40-4787-B024-61BCF897FD45}">
      <dgm:prSet/>
      <dgm:spPr/>
      <dgm:t>
        <a:bodyPr/>
        <a:lstStyle/>
        <a:p>
          <a:endParaRPr lang="en-US">
            <a:latin typeface="Georgia" pitchFamily="18" charset="0"/>
          </a:endParaRPr>
        </a:p>
      </dgm:t>
    </dgm:pt>
    <dgm:pt modelId="{AB46123F-F0B7-4C44-8782-E789CA0838AB}">
      <dgm:prSet phldrT="[Text]" custT="1"/>
      <dgm:spPr/>
      <dgm:t>
        <a:bodyPr/>
        <a:lstStyle/>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90000"/>
            </a:lnSpc>
            <a:spcAft>
              <a:spcPct val="35000"/>
            </a:spcAft>
          </a:pPr>
          <a:endParaRPr lang="en-US" sz="800" dirty="0" smtClean="0">
            <a:latin typeface="Georgia" pitchFamily="18" charset="0"/>
          </a:endParaRPr>
        </a:p>
        <a:p>
          <a:pPr>
            <a:lnSpc>
              <a:spcPct val="100000"/>
            </a:lnSpc>
            <a:spcAft>
              <a:spcPts val="0"/>
            </a:spcAft>
          </a:pPr>
          <a:r>
            <a:rPr lang="en-US" sz="1400" dirty="0" smtClean="0">
              <a:latin typeface="Georgia" pitchFamily="18" charset="0"/>
            </a:rPr>
            <a:t>Bernadette Knight</a:t>
          </a:r>
        </a:p>
        <a:p>
          <a:pPr>
            <a:lnSpc>
              <a:spcPct val="100000"/>
            </a:lnSpc>
            <a:spcAft>
              <a:spcPts val="0"/>
            </a:spcAft>
          </a:pPr>
          <a:r>
            <a:rPr lang="en-US" sz="1400" dirty="0" smtClean="0">
              <a:latin typeface="Georgia" pitchFamily="18" charset="0"/>
            </a:rPr>
            <a:t>Director of Financial Business Support</a:t>
          </a:r>
        </a:p>
      </dgm:t>
    </dgm:pt>
    <dgm:pt modelId="{69E5ABA3-202D-43B8-88E8-3368772CBE38}" type="parTrans" cxnId="{60FCEE65-102F-4B95-9BF9-2B0E5A2E9705}">
      <dgm:prSet/>
      <dgm:spPr/>
      <dgm:t>
        <a:bodyPr/>
        <a:lstStyle/>
        <a:p>
          <a:endParaRPr lang="en-US" dirty="0">
            <a:latin typeface="Georgia" pitchFamily="18" charset="0"/>
          </a:endParaRPr>
        </a:p>
      </dgm:t>
    </dgm:pt>
    <dgm:pt modelId="{22BC0E17-A80A-4E19-9DFB-5A3A2D68E690}" type="sibTrans" cxnId="{60FCEE65-102F-4B95-9BF9-2B0E5A2E9705}">
      <dgm:prSet/>
      <dgm:spPr/>
      <dgm:t>
        <a:bodyPr/>
        <a:lstStyle/>
        <a:p>
          <a:endParaRPr lang="en-US">
            <a:latin typeface="Georgia" pitchFamily="18" charset="0"/>
          </a:endParaRPr>
        </a:p>
      </dgm:t>
    </dgm:pt>
    <dgm:pt modelId="{0E25DC1E-48F4-4840-89A3-B2F0B0F5688B}" type="pres">
      <dgm:prSet presAssocID="{1AEE2213-C539-4792-B66B-CE50FE613C86}" presName="cycle" presStyleCnt="0">
        <dgm:presLayoutVars>
          <dgm:chMax val="1"/>
          <dgm:dir/>
          <dgm:animLvl val="ctr"/>
          <dgm:resizeHandles val="exact"/>
        </dgm:presLayoutVars>
      </dgm:prSet>
      <dgm:spPr/>
      <dgm:t>
        <a:bodyPr/>
        <a:lstStyle/>
        <a:p>
          <a:endParaRPr lang="en-US"/>
        </a:p>
      </dgm:t>
    </dgm:pt>
    <dgm:pt modelId="{E92C08FF-79BC-4571-85B7-F60BD1B6A556}" type="pres">
      <dgm:prSet presAssocID="{D0B71933-B743-4B51-97CE-5C1E0B54E018}" presName="centerShape" presStyleLbl="node0" presStyleIdx="0" presStyleCnt="1" custScaleX="191401" custScaleY="142762"/>
      <dgm:spPr/>
      <dgm:t>
        <a:bodyPr/>
        <a:lstStyle/>
        <a:p>
          <a:endParaRPr lang="en-US"/>
        </a:p>
      </dgm:t>
    </dgm:pt>
    <dgm:pt modelId="{272D25FA-2FEF-4555-BAFD-53C9B954FA21}" type="pres">
      <dgm:prSet presAssocID="{DA460D2B-8F28-4B61-B495-E490C7230237}" presName="Name9" presStyleLbl="parChTrans1D2" presStyleIdx="0" presStyleCnt="6"/>
      <dgm:spPr/>
      <dgm:t>
        <a:bodyPr/>
        <a:lstStyle/>
        <a:p>
          <a:endParaRPr lang="en-US"/>
        </a:p>
      </dgm:t>
    </dgm:pt>
    <dgm:pt modelId="{257EE39A-ADCB-4543-ABB7-52B142C02A7D}" type="pres">
      <dgm:prSet presAssocID="{DA460D2B-8F28-4B61-B495-E490C7230237}" presName="connTx" presStyleLbl="parChTrans1D2" presStyleIdx="0" presStyleCnt="6"/>
      <dgm:spPr/>
      <dgm:t>
        <a:bodyPr/>
        <a:lstStyle/>
        <a:p>
          <a:endParaRPr lang="en-US"/>
        </a:p>
      </dgm:t>
    </dgm:pt>
    <dgm:pt modelId="{67EBA705-85AD-41A5-9D82-E5E7A2A3C39C}" type="pres">
      <dgm:prSet presAssocID="{7F6D0238-E950-4CA6-AD3F-5639508E15C7}" presName="node" presStyleLbl="node1" presStyleIdx="0" presStyleCnt="6" custScaleX="155940" custScaleY="103044" custRadScaleRad="103305" custRadScaleInc="35803">
        <dgm:presLayoutVars>
          <dgm:bulletEnabled val="1"/>
        </dgm:presLayoutVars>
      </dgm:prSet>
      <dgm:spPr/>
      <dgm:t>
        <a:bodyPr/>
        <a:lstStyle/>
        <a:p>
          <a:endParaRPr lang="en-US"/>
        </a:p>
      </dgm:t>
    </dgm:pt>
    <dgm:pt modelId="{BAB2E0CA-33AC-418C-898C-383BE4454E74}" type="pres">
      <dgm:prSet presAssocID="{F6DA66C1-29BD-41B2-8C05-FEBBA5EC823E}" presName="Name9" presStyleLbl="parChTrans1D2" presStyleIdx="1" presStyleCnt="6"/>
      <dgm:spPr/>
      <dgm:t>
        <a:bodyPr/>
        <a:lstStyle/>
        <a:p>
          <a:endParaRPr lang="en-US"/>
        </a:p>
      </dgm:t>
    </dgm:pt>
    <dgm:pt modelId="{98F5DB4C-6B42-4B97-8ABE-7192A5B72404}" type="pres">
      <dgm:prSet presAssocID="{F6DA66C1-29BD-41B2-8C05-FEBBA5EC823E}" presName="connTx" presStyleLbl="parChTrans1D2" presStyleIdx="1" presStyleCnt="6"/>
      <dgm:spPr/>
      <dgm:t>
        <a:bodyPr/>
        <a:lstStyle/>
        <a:p>
          <a:endParaRPr lang="en-US"/>
        </a:p>
      </dgm:t>
    </dgm:pt>
    <dgm:pt modelId="{3B3A1D30-6C8B-4688-A8E0-EEFCDBF8F123}" type="pres">
      <dgm:prSet presAssocID="{2DC97CB3-1F88-496E-B20A-0B04295B721D}" presName="node" presStyleLbl="node1" presStyleIdx="1" presStyleCnt="6" custRadScaleRad="167686" custRadScaleInc="-6279">
        <dgm:presLayoutVars>
          <dgm:bulletEnabled val="1"/>
        </dgm:presLayoutVars>
      </dgm:prSet>
      <dgm:spPr/>
      <dgm:t>
        <a:bodyPr/>
        <a:lstStyle/>
        <a:p>
          <a:endParaRPr lang="en-US"/>
        </a:p>
      </dgm:t>
    </dgm:pt>
    <dgm:pt modelId="{81DFB5F9-14AA-4D28-A2F6-FC8F2C656C45}" type="pres">
      <dgm:prSet presAssocID="{EAFBE377-3DF8-41A7-9459-591D3D097EA0}" presName="Name9" presStyleLbl="parChTrans1D2" presStyleIdx="2" presStyleCnt="6"/>
      <dgm:spPr/>
      <dgm:t>
        <a:bodyPr/>
        <a:lstStyle/>
        <a:p>
          <a:endParaRPr lang="en-US"/>
        </a:p>
      </dgm:t>
    </dgm:pt>
    <dgm:pt modelId="{DE335E77-CAC7-452D-8F6C-D8CE6CDD2BB9}" type="pres">
      <dgm:prSet presAssocID="{EAFBE377-3DF8-41A7-9459-591D3D097EA0}" presName="connTx" presStyleLbl="parChTrans1D2" presStyleIdx="2" presStyleCnt="6"/>
      <dgm:spPr/>
      <dgm:t>
        <a:bodyPr/>
        <a:lstStyle/>
        <a:p>
          <a:endParaRPr lang="en-US"/>
        </a:p>
      </dgm:t>
    </dgm:pt>
    <dgm:pt modelId="{AA9DCD44-F544-4340-8A5F-E1092E7E8AD0}" type="pres">
      <dgm:prSet presAssocID="{6626E479-D513-4B02-A9FC-22A825D7AEFA}" presName="node" presStyleLbl="node1" presStyleIdx="2" presStyleCnt="6" custScaleX="174463" custRadScaleRad="173850" custRadScaleInc="-7686">
        <dgm:presLayoutVars>
          <dgm:bulletEnabled val="1"/>
        </dgm:presLayoutVars>
      </dgm:prSet>
      <dgm:spPr/>
      <dgm:t>
        <a:bodyPr/>
        <a:lstStyle/>
        <a:p>
          <a:endParaRPr lang="en-US"/>
        </a:p>
      </dgm:t>
    </dgm:pt>
    <dgm:pt modelId="{E8CAC5F1-082D-4148-8FC3-6ACFC1766396}" type="pres">
      <dgm:prSet presAssocID="{BA69AEC2-4D22-4463-B4DF-F9E7935103E3}" presName="Name9" presStyleLbl="parChTrans1D2" presStyleIdx="3" presStyleCnt="6"/>
      <dgm:spPr/>
      <dgm:t>
        <a:bodyPr/>
        <a:lstStyle/>
        <a:p>
          <a:endParaRPr lang="en-US"/>
        </a:p>
      </dgm:t>
    </dgm:pt>
    <dgm:pt modelId="{71C4DFD4-9009-4891-8FB6-CFAE29393B36}" type="pres">
      <dgm:prSet presAssocID="{BA69AEC2-4D22-4463-B4DF-F9E7935103E3}" presName="connTx" presStyleLbl="parChTrans1D2" presStyleIdx="3" presStyleCnt="6"/>
      <dgm:spPr/>
      <dgm:t>
        <a:bodyPr/>
        <a:lstStyle/>
        <a:p>
          <a:endParaRPr lang="en-US"/>
        </a:p>
      </dgm:t>
    </dgm:pt>
    <dgm:pt modelId="{032D0D19-62CC-491F-9243-0E48BE87ABDB}" type="pres">
      <dgm:prSet presAssocID="{6E357BD7-2658-479A-89F7-3687FBBD2C98}" presName="node" presStyleLbl="node1" presStyleIdx="3" presStyleCnt="6" custScaleX="159463">
        <dgm:presLayoutVars>
          <dgm:bulletEnabled val="1"/>
        </dgm:presLayoutVars>
      </dgm:prSet>
      <dgm:spPr/>
      <dgm:t>
        <a:bodyPr/>
        <a:lstStyle/>
        <a:p>
          <a:endParaRPr lang="en-US"/>
        </a:p>
      </dgm:t>
    </dgm:pt>
    <dgm:pt modelId="{B01AC481-CC33-4589-94C1-246057ABC7DB}" type="pres">
      <dgm:prSet presAssocID="{9D26523A-BE68-41CE-9F1D-C1F965777E02}" presName="Name9" presStyleLbl="parChTrans1D2" presStyleIdx="4" presStyleCnt="6"/>
      <dgm:spPr/>
      <dgm:t>
        <a:bodyPr/>
        <a:lstStyle/>
        <a:p>
          <a:endParaRPr lang="en-US"/>
        </a:p>
      </dgm:t>
    </dgm:pt>
    <dgm:pt modelId="{DE1A4C39-2610-4C5B-BC6D-A39D733E3E41}" type="pres">
      <dgm:prSet presAssocID="{9D26523A-BE68-41CE-9F1D-C1F965777E02}" presName="connTx" presStyleLbl="parChTrans1D2" presStyleIdx="4" presStyleCnt="6"/>
      <dgm:spPr/>
      <dgm:t>
        <a:bodyPr/>
        <a:lstStyle/>
        <a:p>
          <a:endParaRPr lang="en-US"/>
        </a:p>
      </dgm:t>
    </dgm:pt>
    <dgm:pt modelId="{6499A9D4-FCF1-4392-9F1F-493330BA8F99}" type="pres">
      <dgm:prSet presAssocID="{C69C7043-2605-4934-88D5-A8A4746817CF}" presName="node" presStyleLbl="node1" presStyleIdx="4" presStyleCnt="6" custScaleX="161666" custRadScaleRad="171542" custRadScaleInc="5111">
        <dgm:presLayoutVars>
          <dgm:bulletEnabled val="1"/>
        </dgm:presLayoutVars>
      </dgm:prSet>
      <dgm:spPr/>
      <dgm:t>
        <a:bodyPr/>
        <a:lstStyle/>
        <a:p>
          <a:endParaRPr lang="en-US"/>
        </a:p>
      </dgm:t>
    </dgm:pt>
    <dgm:pt modelId="{80E6422E-94E7-4107-BD02-3ECDBAD9C755}" type="pres">
      <dgm:prSet presAssocID="{69E5ABA3-202D-43B8-88E8-3368772CBE38}" presName="Name9" presStyleLbl="parChTrans1D2" presStyleIdx="5" presStyleCnt="6"/>
      <dgm:spPr/>
      <dgm:t>
        <a:bodyPr/>
        <a:lstStyle/>
        <a:p>
          <a:endParaRPr lang="en-US"/>
        </a:p>
      </dgm:t>
    </dgm:pt>
    <dgm:pt modelId="{8ACED5B8-8460-4150-99BC-D163CBECA06A}" type="pres">
      <dgm:prSet presAssocID="{69E5ABA3-202D-43B8-88E8-3368772CBE38}" presName="connTx" presStyleLbl="parChTrans1D2" presStyleIdx="5" presStyleCnt="6"/>
      <dgm:spPr/>
      <dgm:t>
        <a:bodyPr/>
        <a:lstStyle/>
        <a:p>
          <a:endParaRPr lang="en-US"/>
        </a:p>
      </dgm:t>
    </dgm:pt>
    <dgm:pt modelId="{DF26075C-C176-4099-8DE8-54EB16179A49}" type="pres">
      <dgm:prSet presAssocID="{AB46123F-F0B7-4C44-8782-E789CA0838AB}" presName="node" presStyleLbl="node1" presStyleIdx="5" presStyleCnt="6" custScaleX="148601" custScaleY="129738" custRadScaleRad="165750" custRadScaleInc="2467">
        <dgm:presLayoutVars>
          <dgm:bulletEnabled val="1"/>
        </dgm:presLayoutVars>
      </dgm:prSet>
      <dgm:spPr/>
      <dgm:t>
        <a:bodyPr/>
        <a:lstStyle/>
        <a:p>
          <a:endParaRPr lang="en-US"/>
        </a:p>
      </dgm:t>
    </dgm:pt>
  </dgm:ptLst>
  <dgm:cxnLst>
    <dgm:cxn modelId="{050E6C41-66B5-428B-8DD4-8B978E1328B9}" srcId="{1AEE2213-C539-4792-B66B-CE50FE613C86}" destId="{D0B71933-B743-4B51-97CE-5C1E0B54E018}" srcOrd="0" destOrd="0" parTransId="{28760469-D7D3-44F8-9E12-073D097F47CB}" sibTransId="{3320B22C-991F-41CB-B456-38B6F01609F7}"/>
    <dgm:cxn modelId="{27614B73-F855-4286-9CD8-3A46080410D5}" srcId="{D0B71933-B743-4B51-97CE-5C1E0B54E018}" destId="{6E357BD7-2658-479A-89F7-3687FBBD2C98}" srcOrd="3" destOrd="0" parTransId="{BA69AEC2-4D22-4463-B4DF-F9E7935103E3}" sibTransId="{5A761D26-5F2F-4CD4-AB7E-E1C553D3CD08}"/>
    <dgm:cxn modelId="{FA2A30E5-6C7C-4D00-877F-2EF5483D77E0}" type="presOf" srcId="{69E5ABA3-202D-43B8-88E8-3368772CBE38}" destId="{8ACED5B8-8460-4150-99BC-D163CBECA06A}" srcOrd="1" destOrd="0" presId="urn:microsoft.com/office/officeart/2005/8/layout/radial1"/>
    <dgm:cxn modelId="{C36A09DB-CEBB-4456-BA02-6D5ACC7E35FD}" type="presOf" srcId="{BA69AEC2-4D22-4463-B4DF-F9E7935103E3}" destId="{E8CAC5F1-082D-4148-8FC3-6ACFC1766396}" srcOrd="0" destOrd="0" presId="urn:microsoft.com/office/officeart/2005/8/layout/radial1"/>
    <dgm:cxn modelId="{788E9F4B-9313-4CA2-8B11-10A89391B366}" type="presOf" srcId="{6626E479-D513-4B02-A9FC-22A825D7AEFA}" destId="{AA9DCD44-F544-4340-8A5F-E1092E7E8AD0}" srcOrd="0" destOrd="0" presId="urn:microsoft.com/office/officeart/2005/8/layout/radial1"/>
    <dgm:cxn modelId="{BC24B078-7689-4E6E-83D9-DB56B4583301}" type="presOf" srcId="{D0B71933-B743-4B51-97CE-5C1E0B54E018}" destId="{E92C08FF-79BC-4571-85B7-F60BD1B6A556}" srcOrd="0" destOrd="0" presId="urn:microsoft.com/office/officeart/2005/8/layout/radial1"/>
    <dgm:cxn modelId="{A206395A-0398-4EAE-953E-4A1E1A287A10}" type="presOf" srcId="{6E357BD7-2658-479A-89F7-3687FBBD2C98}" destId="{032D0D19-62CC-491F-9243-0E48BE87ABDB}" srcOrd="0" destOrd="0" presId="urn:microsoft.com/office/officeart/2005/8/layout/radial1"/>
    <dgm:cxn modelId="{D6185E73-5A90-4453-BA98-A343969F2345}" type="presOf" srcId="{F6DA66C1-29BD-41B2-8C05-FEBBA5EC823E}" destId="{BAB2E0CA-33AC-418C-898C-383BE4454E74}" srcOrd="0" destOrd="0" presId="urn:microsoft.com/office/officeart/2005/8/layout/radial1"/>
    <dgm:cxn modelId="{C1110547-7A9A-48F0-829B-8C7451BA8B13}" type="presOf" srcId="{DA460D2B-8F28-4B61-B495-E490C7230237}" destId="{257EE39A-ADCB-4543-ABB7-52B142C02A7D}" srcOrd="1" destOrd="0" presId="urn:microsoft.com/office/officeart/2005/8/layout/radial1"/>
    <dgm:cxn modelId="{F86AC312-70EB-46CE-B08F-DCC626643F29}" type="presOf" srcId="{9D26523A-BE68-41CE-9F1D-C1F965777E02}" destId="{B01AC481-CC33-4589-94C1-246057ABC7DB}" srcOrd="0" destOrd="0" presId="urn:microsoft.com/office/officeart/2005/8/layout/radial1"/>
    <dgm:cxn modelId="{CAD112BF-2803-41AB-8D90-96C34089C901}" type="presOf" srcId="{EAFBE377-3DF8-41A7-9459-591D3D097EA0}" destId="{81DFB5F9-14AA-4D28-A2F6-FC8F2C656C45}" srcOrd="0" destOrd="0" presId="urn:microsoft.com/office/officeart/2005/8/layout/radial1"/>
    <dgm:cxn modelId="{44A78B7A-6497-4CCB-87A3-9D763F7E64E3}" type="presOf" srcId="{AB46123F-F0B7-4C44-8782-E789CA0838AB}" destId="{DF26075C-C176-4099-8DE8-54EB16179A49}" srcOrd="0" destOrd="0" presId="urn:microsoft.com/office/officeart/2005/8/layout/radial1"/>
    <dgm:cxn modelId="{3CA17A81-9D66-4966-BE06-CDCC07C244C2}" srcId="{D0B71933-B743-4B51-97CE-5C1E0B54E018}" destId="{6626E479-D513-4B02-A9FC-22A825D7AEFA}" srcOrd="2" destOrd="0" parTransId="{EAFBE377-3DF8-41A7-9459-591D3D097EA0}" sibTransId="{99B240BD-F8F3-4A81-9507-60EDAF1731D1}"/>
    <dgm:cxn modelId="{17B48454-ABD5-46C9-B63A-9506FF848358}" srcId="{D0B71933-B743-4B51-97CE-5C1E0B54E018}" destId="{7F6D0238-E950-4CA6-AD3F-5639508E15C7}" srcOrd="0" destOrd="0" parTransId="{DA460D2B-8F28-4B61-B495-E490C7230237}" sibTransId="{3D22B4CB-797D-47FD-99C1-3DC9395337B3}"/>
    <dgm:cxn modelId="{08C76C59-B5B5-4A28-BFFD-F7F25E6EB93E}" srcId="{D0B71933-B743-4B51-97CE-5C1E0B54E018}" destId="{2DC97CB3-1F88-496E-B20A-0B04295B721D}" srcOrd="1" destOrd="0" parTransId="{F6DA66C1-29BD-41B2-8C05-FEBBA5EC823E}" sibTransId="{8E533E33-4F62-4589-9C52-32988E0FF8FE}"/>
    <dgm:cxn modelId="{AE5E5166-CFFB-4307-BDA3-48FB83ACE11B}" type="presOf" srcId="{BA69AEC2-4D22-4463-B4DF-F9E7935103E3}" destId="{71C4DFD4-9009-4891-8FB6-CFAE29393B36}" srcOrd="1" destOrd="0" presId="urn:microsoft.com/office/officeart/2005/8/layout/radial1"/>
    <dgm:cxn modelId="{60FCEE65-102F-4B95-9BF9-2B0E5A2E9705}" srcId="{D0B71933-B743-4B51-97CE-5C1E0B54E018}" destId="{AB46123F-F0B7-4C44-8782-E789CA0838AB}" srcOrd="5" destOrd="0" parTransId="{69E5ABA3-202D-43B8-88E8-3368772CBE38}" sibTransId="{22BC0E17-A80A-4E19-9DFB-5A3A2D68E690}"/>
    <dgm:cxn modelId="{98D58BA3-AA4A-4108-817F-94ACBCCADECD}" type="presOf" srcId="{2DC97CB3-1F88-496E-B20A-0B04295B721D}" destId="{3B3A1D30-6C8B-4688-A8E0-EEFCDBF8F123}" srcOrd="0" destOrd="0" presId="urn:microsoft.com/office/officeart/2005/8/layout/radial1"/>
    <dgm:cxn modelId="{767D8948-C336-434E-BE20-43597134AFD0}" type="presOf" srcId="{9D26523A-BE68-41CE-9F1D-C1F965777E02}" destId="{DE1A4C39-2610-4C5B-BC6D-A39D733E3E41}" srcOrd="1" destOrd="0" presId="urn:microsoft.com/office/officeart/2005/8/layout/radial1"/>
    <dgm:cxn modelId="{25E31C8A-1E40-4787-B024-61BCF897FD45}" srcId="{D0B71933-B743-4B51-97CE-5C1E0B54E018}" destId="{C69C7043-2605-4934-88D5-A8A4746817CF}" srcOrd="4" destOrd="0" parTransId="{9D26523A-BE68-41CE-9F1D-C1F965777E02}" sibTransId="{873C29A0-327F-4C10-9D15-39B53FD8BDE6}"/>
    <dgm:cxn modelId="{B2A285D5-457F-4B6F-BCEC-1C02C2BCF294}" type="presOf" srcId="{1AEE2213-C539-4792-B66B-CE50FE613C86}" destId="{0E25DC1E-48F4-4840-89A3-B2F0B0F5688B}" srcOrd="0" destOrd="0" presId="urn:microsoft.com/office/officeart/2005/8/layout/radial1"/>
    <dgm:cxn modelId="{11751206-CF84-4B7F-B80F-2818D0B928A5}" type="presOf" srcId="{EAFBE377-3DF8-41A7-9459-591D3D097EA0}" destId="{DE335E77-CAC7-452D-8F6C-D8CE6CDD2BB9}" srcOrd="1" destOrd="0" presId="urn:microsoft.com/office/officeart/2005/8/layout/radial1"/>
    <dgm:cxn modelId="{51D1BAE6-2E59-49F0-9905-520B88FC3EEE}" type="presOf" srcId="{F6DA66C1-29BD-41B2-8C05-FEBBA5EC823E}" destId="{98F5DB4C-6B42-4B97-8ABE-7192A5B72404}" srcOrd="1" destOrd="0" presId="urn:microsoft.com/office/officeart/2005/8/layout/radial1"/>
    <dgm:cxn modelId="{1F757654-12ED-461E-AE58-9B7B781D7531}" type="presOf" srcId="{69E5ABA3-202D-43B8-88E8-3368772CBE38}" destId="{80E6422E-94E7-4107-BD02-3ECDBAD9C755}" srcOrd="0" destOrd="0" presId="urn:microsoft.com/office/officeart/2005/8/layout/radial1"/>
    <dgm:cxn modelId="{9CA05FE2-F1BA-4BF3-939A-ACAB8A41D1EC}" type="presOf" srcId="{7F6D0238-E950-4CA6-AD3F-5639508E15C7}" destId="{67EBA705-85AD-41A5-9D82-E5E7A2A3C39C}" srcOrd="0" destOrd="0" presId="urn:microsoft.com/office/officeart/2005/8/layout/radial1"/>
    <dgm:cxn modelId="{77B6781A-C83C-47CB-8EF4-2FE3B260691F}" type="presOf" srcId="{C69C7043-2605-4934-88D5-A8A4746817CF}" destId="{6499A9D4-FCF1-4392-9F1F-493330BA8F99}" srcOrd="0" destOrd="0" presId="urn:microsoft.com/office/officeart/2005/8/layout/radial1"/>
    <dgm:cxn modelId="{9141A8D8-2935-4B3E-A58D-FFA58BF0D457}" type="presOf" srcId="{DA460D2B-8F28-4B61-B495-E490C7230237}" destId="{272D25FA-2FEF-4555-BAFD-53C9B954FA21}" srcOrd="0" destOrd="0" presId="urn:microsoft.com/office/officeart/2005/8/layout/radial1"/>
    <dgm:cxn modelId="{EF55F462-7B43-4FEA-80AD-CF1E7B153D16}" type="presParOf" srcId="{0E25DC1E-48F4-4840-89A3-B2F0B0F5688B}" destId="{E92C08FF-79BC-4571-85B7-F60BD1B6A556}" srcOrd="0" destOrd="0" presId="urn:microsoft.com/office/officeart/2005/8/layout/radial1"/>
    <dgm:cxn modelId="{FAC56C51-98E3-4A71-90D5-6ADE043FFBBE}" type="presParOf" srcId="{0E25DC1E-48F4-4840-89A3-B2F0B0F5688B}" destId="{272D25FA-2FEF-4555-BAFD-53C9B954FA21}" srcOrd="1" destOrd="0" presId="urn:microsoft.com/office/officeart/2005/8/layout/radial1"/>
    <dgm:cxn modelId="{0B1A19B4-8DFC-4F55-A713-120DCAFD939D}" type="presParOf" srcId="{272D25FA-2FEF-4555-BAFD-53C9B954FA21}" destId="{257EE39A-ADCB-4543-ABB7-52B142C02A7D}" srcOrd="0" destOrd="0" presId="urn:microsoft.com/office/officeart/2005/8/layout/radial1"/>
    <dgm:cxn modelId="{E136A444-A2CE-42F7-BBCD-8CA72B8D05CD}" type="presParOf" srcId="{0E25DC1E-48F4-4840-89A3-B2F0B0F5688B}" destId="{67EBA705-85AD-41A5-9D82-E5E7A2A3C39C}" srcOrd="2" destOrd="0" presId="urn:microsoft.com/office/officeart/2005/8/layout/radial1"/>
    <dgm:cxn modelId="{0587FDAF-4C14-4C01-8E7A-794F1758058B}" type="presParOf" srcId="{0E25DC1E-48F4-4840-89A3-B2F0B0F5688B}" destId="{BAB2E0CA-33AC-418C-898C-383BE4454E74}" srcOrd="3" destOrd="0" presId="urn:microsoft.com/office/officeart/2005/8/layout/radial1"/>
    <dgm:cxn modelId="{AB6DEBEB-C5A3-4900-A3FF-21EF62D17CE0}" type="presParOf" srcId="{BAB2E0CA-33AC-418C-898C-383BE4454E74}" destId="{98F5DB4C-6B42-4B97-8ABE-7192A5B72404}" srcOrd="0" destOrd="0" presId="urn:microsoft.com/office/officeart/2005/8/layout/radial1"/>
    <dgm:cxn modelId="{17F16C4E-3957-4B49-8E93-0DFDF38843B1}" type="presParOf" srcId="{0E25DC1E-48F4-4840-89A3-B2F0B0F5688B}" destId="{3B3A1D30-6C8B-4688-A8E0-EEFCDBF8F123}" srcOrd="4" destOrd="0" presId="urn:microsoft.com/office/officeart/2005/8/layout/radial1"/>
    <dgm:cxn modelId="{FD7216AD-B351-4B0C-9F81-5B1AA3EF2923}" type="presParOf" srcId="{0E25DC1E-48F4-4840-89A3-B2F0B0F5688B}" destId="{81DFB5F9-14AA-4D28-A2F6-FC8F2C656C45}" srcOrd="5" destOrd="0" presId="urn:microsoft.com/office/officeart/2005/8/layout/radial1"/>
    <dgm:cxn modelId="{EFA630F2-B7D1-453E-ADD2-71164FF4D482}" type="presParOf" srcId="{81DFB5F9-14AA-4D28-A2F6-FC8F2C656C45}" destId="{DE335E77-CAC7-452D-8F6C-D8CE6CDD2BB9}" srcOrd="0" destOrd="0" presId="urn:microsoft.com/office/officeart/2005/8/layout/radial1"/>
    <dgm:cxn modelId="{B1F5B5AC-E400-41AF-A9AE-AC910C6605BB}" type="presParOf" srcId="{0E25DC1E-48F4-4840-89A3-B2F0B0F5688B}" destId="{AA9DCD44-F544-4340-8A5F-E1092E7E8AD0}" srcOrd="6" destOrd="0" presId="urn:microsoft.com/office/officeart/2005/8/layout/radial1"/>
    <dgm:cxn modelId="{3DCAAA56-2E44-488E-B476-177A75BC2AF5}" type="presParOf" srcId="{0E25DC1E-48F4-4840-89A3-B2F0B0F5688B}" destId="{E8CAC5F1-082D-4148-8FC3-6ACFC1766396}" srcOrd="7" destOrd="0" presId="urn:microsoft.com/office/officeart/2005/8/layout/radial1"/>
    <dgm:cxn modelId="{972BA78E-5E81-438A-A569-AEFA2DD6E70E}" type="presParOf" srcId="{E8CAC5F1-082D-4148-8FC3-6ACFC1766396}" destId="{71C4DFD4-9009-4891-8FB6-CFAE29393B36}" srcOrd="0" destOrd="0" presId="urn:microsoft.com/office/officeart/2005/8/layout/radial1"/>
    <dgm:cxn modelId="{9D230958-73A7-4CBC-8F60-210141A79E13}" type="presParOf" srcId="{0E25DC1E-48F4-4840-89A3-B2F0B0F5688B}" destId="{032D0D19-62CC-491F-9243-0E48BE87ABDB}" srcOrd="8" destOrd="0" presId="urn:microsoft.com/office/officeart/2005/8/layout/radial1"/>
    <dgm:cxn modelId="{10B81741-E009-4AD8-A29C-94278341AF84}" type="presParOf" srcId="{0E25DC1E-48F4-4840-89A3-B2F0B0F5688B}" destId="{B01AC481-CC33-4589-94C1-246057ABC7DB}" srcOrd="9" destOrd="0" presId="urn:microsoft.com/office/officeart/2005/8/layout/radial1"/>
    <dgm:cxn modelId="{69612333-FF41-41D9-A149-7EE054810C37}" type="presParOf" srcId="{B01AC481-CC33-4589-94C1-246057ABC7DB}" destId="{DE1A4C39-2610-4C5B-BC6D-A39D733E3E41}" srcOrd="0" destOrd="0" presId="urn:microsoft.com/office/officeart/2005/8/layout/radial1"/>
    <dgm:cxn modelId="{736FD9DD-4EAF-4C5D-A962-30A2E4B51BDD}" type="presParOf" srcId="{0E25DC1E-48F4-4840-89A3-B2F0B0F5688B}" destId="{6499A9D4-FCF1-4392-9F1F-493330BA8F99}" srcOrd="10" destOrd="0" presId="urn:microsoft.com/office/officeart/2005/8/layout/radial1"/>
    <dgm:cxn modelId="{57AD848B-94D4-4AF1-ABEE-D117F15FC9D9}" type="presParOf" srcId="{0E25DC1E-48F4-4840-89A3-B2F0B0F5688B}" destId="{80E6422E-94E7-4107-BD02-3ECDBAD9C755}" srcOrd="11" destOrd="0" presId="urn:microsoft.com/office/officeart/2005/8/layout/radial1"/>
    <dgm:cxn modelId="{591FE10E-36E6-4076-8A17-E6FC52CD92C4}" type="presParOf" srcId="{80E6422E-94E7-4107-BD02-3ECDBAD9C755}" destId="{8ACED5B8-8460-4150-99BC-D163CBECA06A}" srcOrd="0" destOrd="0" presId="urn:microsoft.com/office/officeart/2005/8/layout/radial1"/>
    <dgm:cxn modelId="{9C22A17B-B011-4306-820C-062B76D1A747}" type="presParOf" srcId="{0E25DC1E-48F4-4840-89A3-B2F0B0F5688B}" destId="{DF26075C-C176-4099-8DE8-54EB16179A49}" srcOrd="12"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62A37-4975-384B-9078-6A881E6060A7}"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B5D3DD58-3F4A-714A-8F4C-0C36CDDDC949}">
      <dgm:prSet phldrT="[Text]"/>
      <dgm:spPr>
        <a:solidFill>
          <a:srgbClr val="01B4E7"/>
        </a:solidFill>
      </dgm:spPr>
      <dgm:t>
        <a:bodyPr/>
        <a:lstStyle/>
        <a:p>
          <a:r>
            <a:rPr lang="en-US" b="0" i="0" dirty="0" smtClean="0">
              <a:latin typeface="Arial"/>
              <a:cs typeface="Arial"/>
            </a:rPr>
            <a:t>Dues and donations</a:t>
          </a:r>
          <a:endParaRPr lang="en-US" b="0" i="0" dirty="0">
            <a:latin typeface="Arial"/>
            <a:cs typeface="Arial"/>
          </a:endParaRPr>
        </a:p>
      </dgm:t>
    </dgm:pt>
    <dgm:pt modelId="{CB768EB7-D063-1842-84CA-1F361D56D3A8}" type="parTrans" cxnId="{0070544D-0B47-244B-B0A7-C02A18EB6515}">
      <dgm:prSet/>
      <dgm:spPr/>
      <dgm:t>
        <a:bodyPr/>
        <a:lstStyle/>
        <a:p>
          <a:endParaRPr lang="en-US"/>
        </a:p>
      </dgm:t>
    </dgm:pt>
    <dgm:pt modelId="{E717D161-3F20-C943-9E02-2EEF6D2E8C20}" type="sibTrans" cxnId="{0070544D-0B47-244B-B0A7-C02A18EB6515}">
      <dgm:prSet/>
      <dgm:spPr/>
      <dgm:t>
        <a:bodyPr/>
        <a:lstStyle/>
        <a:p>
          <a:endParaRPr lang="en-US"/>
        </a:p>
      </dgm:t>
    </dgm:pt>
    <dgm:pt modelId="{74919951-CA4A-274D-A355-89DE9A419EAD}">
      <dgm:prSet phldrT="[Text]"/>
      <dgm:spPr>
        <a:solidFill>
          <a:srgbClr val="FF7600"/>
        </a:solidFill>
      </dgm:spPr>
      <dgm:t>
        <a:bodyPr/>
        <a:lstStyle/>
        <a:p>
          <a:r>
            <a:rPr lang="en-US" dirty="0" smtClean="0">
              <a:latin typeface="Arial"/>
              <a:cs typeface="Arial"/>
            </a:rPr>
            <a:t>Investments</a:t>
          </a:r>
          <a:endParaRPr lang="en-US" dirty="0">
            <a:latin typeface="Arial"/>
            <a:cs typeface="Arial"/>
          </a:endParaRPr>
        </a:p>
      </dgm:t>
    </dgm:pt>
    <dgm:pt modelId="{116CF07B-2ADD-8143-A337-63D30BF17ABC}" type="parTrans" cxnId="{86348D87-5F31-E044-BD66-967DB13CE377}">
      <dgm:prSet/>
      <dgm:spPr/>
      <dgm:t>
        <a:bodyPr/>
        <a:lstStyle/>
        <a:p>
          <a:endParaRPr lang="en-US"/>
        </a:p>
      </dgm:t>
    </dgm:pt>
    <dgm:pt modelId="{5E1281E5-2D8B-9241-BFE5-F88CC5EB1804}" type="sibTrans" cxnId="{86348D87-5F31-E044-BD66-967DB13CE377}">
      <dgm:prSet/>
      <dgm:spPr/>
      <dgm:t>
        <a:bodyPr/>
        <a:lstStyle/>
        <a:p>
          <a:endParaRPr lang="en-US"/>
        </a:p>
      </dgm:t>
    </dgm:pt>
    <dgm:pt modelId="{7D143C3B-8E9D-6B4C-BA6C-8144BB03AE89}">
      <dgm:prSet phldrT="[Text]" custT="1"/>
      <dgm:spPr>
        <a:solidFill>
          <a:srgbClr val="009999"/>
        </a:solidFill>
      </dgm:spPr>
      <dgm:t>
        <a:bodyPr/>
        <a:lstStyle/>
        <a:p>
          <a:r>
            <a:rPr lang="en-US" sz="2200" dirty="0" smtClean="0">
              <a:latin typeface="Arial"/>
              <a:cs typeface="Arial"/>
            </a:rPr>
            <a:t>Payments for programs and operations</a:t>
          </a:r>
          <a:endParaRPr lang="en-US" sz="2200" dirty="0">
            <a:latin typeface="Arial"/>
            <a:cs typeface="Arial"/>
          </a:endParaRPr>
        </a:p>
      </dgm:t>
    </dgm:pt>
    <dgm:pt modelId="{4F7BD5EE-5934-3544-8FB6-258B8B143C14}" type="parTrans" cxnId="{2EDB2C16-A5A9-FB49-A2BB-0965D42C5A15}">
      <dgm:prSet/>
      <dgm:spPr/>
      <dgm:t>
        <a:bodyPr/>
        <a:lstStyle/>
        <a:p>
          <a:endParaRPr lang="en-US"/>
        </a:p>
      </dgm:t>
    </dgm:pt>
    <dgm:pt modelId="{8559A8C4-12B1-FE41-9B6C-D5915F159C99}" type="sibTrans" cxnId="{2EDB2C16-A5A9-FB49-A2BB-0965D42C5A15}">
      <dgm:prSet/>
      <dgm:spPr/>
      <dgm:t>
        <a:bodyPr/>
        <a:lstStyle/>
        <a:p>
          <a:endParaRPr lang="en-US"/>
        </a:p>
      </dgm:t>
    </dgm:pt>
    <dgm:pt modelId="{915B0F43-9C3D-BB42-8821-0633FCDDD1F7}" type="pres">
      <dgm:prSet presAssocID="{DD862A37-4975-384B-9078-6A881E6060A7}" presName="compositeShape" presStyleCnt="0">
        <dgm:presLayoutVars>
          <dgm:chMax val="7"/>
          <dgm:dir/>
          <dgm:resizeHandles val="exact"/>
        </dgm:presLayoutVars>
      </dgm:prSet>
      <dgm:spPr/>
      <dgm:t>
        <a:bodyPr/>
        <a:lstStyle/>
        <a:p>
          <a:endParaRPr lang="en-US"/>
        </a:p>
      </dgm:t>
    </dgm:pt>
    <dgm:pt modelId="{E1F841EA-CC13-B943-878F-2ADA48694F04}" type="pres">
      <dgm:prSet presAssocID="{DD862A37-4975-384B-9078-6A881E6060A7}" presName="wedge1" presStyleLbl="node1" presStyleIdx="0" presStyleCnt="3"/>
      <dgm:spPr/>
      <dgm:t>
        <a:bodyPr/>
        <a:lstStyle/>
        <a:p>
          <a:endParaRPr lang="en-US"/>
        </a:p>
      </dgm:t>
    </dgm:pt>
    <dgm:pt modelId="{68A987E5-07CF-0C49-B604-C02BB0D4710A}" type="pres">
      <dgm:prSet presAssocID="{DD862A37-4975-384B-9078-6A881E6060A7}" presName="dummy1a" presStyleCnt="0"/>
      <dgm:spPr/>
    </dgm:pt>
    <dgm:pt modelId="{8EC9CDFD-5595-D644-8E5C-E2F5427CDBC5}" type="pres">
      <dgm:prSet presAssocID="{DD862A37-4975-384B-9078-6A881E6060A7}" presName="dummy1b" presStyleCnt="0"/>
      <dgm:spPr/>
    </dgm:pt>
    <dgm:pt modelId="{A7F96A1B-F2C8-0843-9FEB-7A945E1D2FC6}" type="pres">
      <dgm:prSet presAssocID="{DD862A37-4975-384B-9078-6A881E6060A7}" presName="wedge1Tx" presStyleLbl="node1" presStyleIdx="0" presStyleCnt="3">
        <dgm:presLayoutVars>
          <dgm:chMax val="0"/>
          <dgm:chPref val="0"/>
          <dgm:bulletEnabled val="1"/>
        </dgm:presLayoutVars>
      </dgm:prSet>
      <dgm:spPr/>
      <dgm:t>
        <a:bodyPr/>
        <a:lstStyle/>
        <a:p>
          <a:endParaRPr lang="en-US"/>
        </a:p>
      </dgm:t>
    </dgm:pt>
    <dgm:pt modelId="{3AC3CE4D-219C-FC49-A0E5-710A0F5E7197}" type="pres">
      <dgm:prSet presAssocID="{DD862A37-4975-384B-9078-6A881E6060A7}" presName="wedge2" presStyleLbl="node1" presStyleIdx="1" presStyleCnt="3"/>
      <dgm:spPr/>
      <dgm:t>
        <a:bodyPr/>
        <a:lstStyle/>
        <a:p>
          <a:endParaRPr lang="en-US"/>
        </a:p>
      </dgm:t>
    </dgm:pt>
    <dgm:pt modelId="{25D39E9D-06D3-D94C-8FC7-DE2915A8599A}" type="pres">
      <dgm:prSet presAssocID="{DD862A37-4975-384B-9078-6A881E6060A7}" presName="dummy2a" presStyleCnt="0"/>
      <dgm:spPr/>
    </dgm:pt>
    <dgm:pt modelId="{5A37D171-FC02-AB4A-91C3-74119FEBB5B2}" type="pres">
      <dgm:prSet presAssocID="{DD862A37-4975-384B-9078-6A881E6060A7}" presName="dummy2b" presStyleCnt="0"/>
      <dgm:spPr/>
    </dgm:pt>
    <dgm:pt modelId="{C95CB8EB-8FEE-5641-92CC-0DD0AFF11AE1}" type="pres">
      <dgm:prSet presAssocID="{DD862A37-4975-384B-9078-6A881E6060A7}" presName="wedge2Tx" presStyleLbl="node1" presStyleIdx="1" presStyleCnt="3">
        <dgm:presLayoutVars>
          <dgm:chMax val="0"/>
          <dgm:chPref val="0"/>
          <dgm:bulletEnabled val="1"/>
        </dgm:presLayoutVars>
      </dgm:prSet>
      <dgm:spPr/>
      <dgm:t>
        <a:bodyPr/>
        <a:lstStyle/>
        <a:p>
          <a:endParaRPr lang="en-US"/>
        </a:p>
      </dgm:t>
    </dgm:pt>
    <dgm:pt modelId="{0BCAA86C-A7E8-EF44-8FA7-60389C230490}" type="pres">
      <dgm:prSet presAssocID="{DD862A37-4975-384B-9078-6A881E6060A7}" presName="wedge3" presStyleLbl="node1" presStyleIdx="2" presStyleCnt="3" custScaleX="103091" custScaleY="98693"/>
      <dgm:spPr/>
      <dgm:t>
        <a:bodyPr/>
        <a:lstStyle/>
        <a:p>
          <a:endParaRPr lang="en-US"/>
        </a:p>
      </dgm:t>
    </dgm:pt>
    <dgm:pt modelId="{6009CEC1-822B-734A-964C-8882AB3BEA85}" type="pres">
      <dgm:prSet presAssocID="{DD862A37-4975-384B-9078-6A881E6060A7}" presName="dummy3a" presStyleCnt="0"/>
      <dgm:spPr/>
    </dgm:pt>
    <dgm:pt modelId="{74F6B7E9-DDB9-6C48-8779-EEEA068CE6B4}" type="pres">
      <dgm:prSet presAssocID="{DD862A37-4975-384B-9078-6A881E6060A7}" presName="dummy3b" presStyleCnt="0"/>
      <dgm:spPr/>
    </dgm:pt>
    <dgm:pt modelId="{185FA609-6D1B-2B4E-944B-ABCA0126F827}" type="pres">
      <dgm:prSet presAssocID="{DD862A37-4975-384B-9078-6A881E6060A7}" presName="wedge3Tx" presStyleLbl="node1" presStyleIdx="2" presStyleCnt="3">
        <dgm:presLayoutVars>
          <dgm:chMax val="0"/>
          <dgm:chPref val="0"/>
          <dgm:bulletEnabled val="1"/>
        </dgm:presLayoutVars>
      </dgm:prSet>
      <dgm:spPr/>
      <dgm:t>
        <a:bodyPr/>
        <a:lstStyle/>
        <a:p>
          <a:endParaRPr lang="en-US"/>
        </a:p>
      </dgm:t>
    </dgm:pt>
    <dgm:pt modelId="{BE62148B-034B-444A-91FF-7F0C297DF507}" type="pres">
      <dgm:prSet presAssocID="{E717D161-3F20-C943-9E02-2EEF6D2E8C20}" presName="arrowWedge1" presStyleLbl="fgSibTrans2D1" presStyleIdx="0" presStyleCnt="3"/>
      <dgm:spPr/>
      <dgm:t>
        <a:bodyPr/>
        <a:lstStyle/>
        <a:p>
          <a:endParaRPr lang="en-US"/>
        </a:p>
      </dgm:t>
    </dgm:pt>
    <dgm:pt modelId="{C84F4136-4D69-394A-89BD-CC5385A33CE2}" type="pres">
      <dgm:prSet presAssocID="{5E1281E5-2D8B-9241-BFE5-F88CC5EB1804}" presName="arrowWedge2" presStyleLbl="fgSibTrans2D1" presStyleIdx="1" presStyleCnt="3"/>
      <dgm:spPr/>
      <dgm:t>
        <a:bodyPr/>
        <a:lstStyle/>
        <a:p>
          <a:endParaRPr lang="en-US"/>
        </a:p>
      </dgm:t>
    </dgm:pt>
    <dgm:pt modelId="{F1C528C4-FCA6-9F49-B27B-84208778DB9B}" type="pres">
      <dgm:prSet presAssocID="{8559A8C4-12B1-FE41-9B6C-D5915F159C99}" presName="arrowWedge3" presStyleLbl="fgSibTrans2D1" presStyleIdx="2" presStyleCnt="3"/>
      <dgm:spPr/>
      <dgm:t>
        <a:bodyPr/>
        <a:lstStyle/>
        <a:p>
          <a:endParaRPr lang="en-US"/>
        </a:p>
      </dgm:t>
    </dgm:pt>
  </dgm:ptLst>
  <dgm:cxnLst>
    <dgm:cxn modelId="{DD8CD37D-95B4-46AD-B2F6-F2A7125BB578}" type="presOf" srcId="{7D143C3B-8E9D-6B4C-BA6C-8144BB03AE89}" destId="{185FA609-6D1B-2B4E-944B-ABCA0126F827}" srcOrd="1" destOrd="0" presId="urn:microsoft.com/office/officeart/2005/8/layout/cycle8"/>
    <dgm:cxn modelId="{F4AC6EC3-2DD7-4D20-A622-74352C517832}" type="presOf" srcId="{B5D3DD58-3F4A-714A-8F4C-0C36CDDDC949}" destId="{E1F841EA-CC13-B943-878F-2ADA48694F04}" srcOrd="0" destOrd="0" presId="urn:microsoft.com/office/officeart/2005/8/layout/cycle8"/>
    <dgm:cxn modelId="{39A08CE5-19D2-4514-A928-9ADBE7D25D41}" type="presOf" srcId="{DD862A37-4975-384B-9078-6A881E6060A7}" destId="{915B0F43-9C3D-BB42-8821-0633FCDDD1F7}" srcOrd="0" destOrd="0" presId="urn:microsoft.com/office/officeart/2005/8/layout/cycle8"/>
    <dgm:cxn modelId="{A6162678-092A-4CD6-9D25-DE43AD593984}" type="presOf" srcId="{74919951-CA4A-274D-A355-89DE9A419EAD}" destId="{3AC3CE4D-219C-FC49-A0E5-710A0F5E7197}" srcOrd="0" destOrd="0" presId="urn:microsoft.com/office/officeart/2005/8/layout/cycle8"/>
    <dgm:cxn modelId="{FE173173-0D3B-40E2-ABA5-2A2DA127E51D}" type="presOf" srcId="{7D143C3B-8E9D-6B4C-BA6C-8144BB03AE89}" destId="{0BCAA86C-A7E8-EF44-8FA7-60389C230490}" srcOrd="0" destOrd="0" presId="urn:microsoft.com/office/officeart/2005/8/layout/cycle8"/>
    <dgm:cxn modelId="{2EDB2C16-A5A9-FB49-A2BB-0965D42C5A15}" srcId="{DD862A37-4975-384B-9078-6A881E6060A7}" destId="{7D143C3B-8E9D-6B4C-BA6C-8144BB03AE89}" srcOrd="2" destOrd="0" parTransId="{4F7BD5EE-5934-3544-8FB6-258B8B143C14}" sibTransId="{8559A8C4-12B1-FE41-9B6C-D5915F159C99}"/>
    <dgm:cxn modelId="{0070544D-0B47-244B-B0A7-C02A18EB6515}" srcId="{DD862A37-4975-384B-9078-6A881E6060A7}" destId="{B5D3DD58-3F4A-714A-8F4C-0C36CDDDC949}" srcOrd="0" destOrd="0" parTransId="{CB768EB7-D063-1842-84CA-1F361D56D3A8}" sibTransId="{E717D161-3F20-C943-9E02-2EEF6D2E8C20}"/>
    <dgm:cxn modelId="{5FFD0950-AFE8-4279-BBF6-A8BC76E32FDE}" type="presOf" srcId="{B5D3DD58-3F4A-714A-8F4C-0C36CDDDC949}" destId="{A7F96A1B-F2C8-0843-9FEB-7A945E1D2FC6}" srcOrd="1" destOrd="0" presId="urn:microsoft.com/office/officeart/2005/8/layout/cycle8"/>
    <dgm:cxn modelId="{86348D87-5F31-E044-BD66-967DB13CE377}" srcId="{DD862A37-4975-384B-9078-6A881E6060A7}" destId="{74919951-CA4A-274D-A355-89DE9A419EAD}" srcOrd="1" destOrd="0" parTransId="{116CF07B-2ADD-8143-A337-63D30BF17ABC}" sibTransId="{5E1281E5-2D8B-9241-BFE5-F88CC5EB1804}"/>
    <dgm:cxn modelId="{4DA50040-CD7C-4C47-8520-FE2ED56DF5B0}" type="presOf" srcId="{74919951-CA4A-274D-A355-89DE9A419EAD}" destId="{C95CB8EB-8FEE-5641-92CC-0DD0AFF11AE1}" srcOrd="1" destOrd="0" presId="urn:microsoft.com/office/officeart/2005/8/layout/cycle8"/>
    <dgm:cxn modelId="{16501E5E-1CEF-4ABD-BB18-FBCF51C7D368}" type="presParOf" srcId="{915B0F43-9C3D-BB42-8821-0633FCDDD1F7}" destId="{E1F841EA-CC13-B943-878F-2ADA48694F04}" srcOrd="0" destOrd="0" presId="urn:microsoft.com/office/officeart/2005/8/layout/cycle8"/>
    <dgm:cxn modelId="{9A25B286-3165-43E3-9957-C0A52B7EEAAD}" type="presParOf" srcId="{915B0F43-9C3D-BB42-8821-0633FCDDD1F7}" destId="{68A987E5-07CF-0C49-B604-C02BB0D4710A}" srcOrd="1" destOrd="0" presId="urn:microsoft.com/office/officeart/2005/8/layout/cycle8"/>
    <dgm:cxn modelId="{B1C29638-0FAA-4AC6-B979-1882251F73C4}" type="presParOf" srcId="{915B0F43-9C3D-BB42-8821-0633FCDDD1F7}" destId="{8EC9CDFD-5595-D644-8E5C-E2F5427CDBC5}" srcOrd="2" destOrd="0" presId="urn:microsoft.com/office/officeart/2005/8/layout/cycle8"/>
    <dgm:cxn modelId="{A7AAA977-C4B8-44AF-8FBE-80D62AF1DEA3}" type="presParOf" srcId="{915B0F43-9C3D-BB42-8821-0633FCDDD1F7}" destId="{A7F96A1B-F2C8-0843-9FEB-7A945E1D2FC6}" srcOrd="3" destOrd="0" presId="urn:microsoft.com/office/officeart/2005/8/layout/cycle8"/>
    <dgm:cxn modelId="{DF657C03-D564-45BD-8D0C-61BAE809A5EC}" type="presParOf" srcId="{915B0F43-9C3D-BB42-8821-0633FCDDD1F7}" destId="{3AC3CE4D-219C-FC49-A0E5-710A0F5E7197}" srcOrd="4" destOrd="0" presId="urn:microsoft.com/office/officeart/2005/8/layout/cycle8"/>
    <dgm:cxn modelId="{2016AFE2-241B-46B6-BB20-AB11E1386766}" type="presParOf" srcId="{915B0F43-9C3D-BB42-8821-0633FCDDD1F7}" destId="{25D39E9D-06D3-D94C-8FC7-DE2915A8599A}" srcOrd="5" destOrd="0" presId="urn:microsoft.com/office/officeart/2005/8/layout/cycle8"/>
    <dgm:cxn modelId="{B2DB486E-7369-47CA-9B86-02E821B47513}" type="presParOf" srcId="{915B0F43-9C3D-BB42-8821-0633FCDDD1F7}" destId="{5A37D171-FC02-AB4A-91C3-74119FEBB5B2}" srcOrd="6" destOrd="0" presId="urn:microsoft.com/office/officeart/2005/8/layout/cycle8"/>
    <dgm:cxn modelId="{2CBE8C77-5B0E-4501-AA0B-1A7358363221}" type="presParOf" srcId="{915B0F43-9C3D-BB42-8821-0633FCDDD1F7}" destId="{C95CB8EB-8FEE-5641-92CC-0DD0AFF11AE1}" srcOrd="7" destOrd="0" presId="urn:microsoft.com/office/officeart/2005/8/layout/cycle8"/>
    <dgm:cxn modelId="{7485E4BF-5E9F-431A-AE36-9CC17C1730A7}" type="presParOf" srcId="{915B0F43-9C3D-BB42-8821-0633FCDDD1F7}" destId="{0BCAA86C-A7E8-EF44-8FA7-60389C230490}" srcOrd="8" destOrd="0" presId="urn:microsoft.com/office/officeart/2005/8/layout/cycle8"/>
    <dgm:cxn modelId="{19B11EE8-346E-48A2-A521-163EF0A8AF26}" type="presParOf" srcId="{915B0F43-9C3D-BB42-8821-0633FCDDD1F7}" destId="{6009CEC1-822B-734A-964C-8882AB3BEA85}" srcOrd="9" destOrd="0" presId="urn:microsoft.com/office/officeart/2005/8/layout/cycle8"/>
    <dgm:cxn modelId="{18FC4E91-3440-4393-BA0C-220B07E252FB}" type="presParOf" srcId="{915B0F43-9C3D-BB42-8821-0633FCDDD1F7}" destId="{74F6B7E9-DDB9-6C48-8779-EEEA068CE6B4}" srcOrd="10" destOrd="0" presId="urn:microsoft.com/office/officeart/2005/8/layout/cycle8"/>
    <dgm:cxn modelId="{7EDF58A9-397A-4092-A6EB-019B2118DF51}" type="presParOf" srcId="{915B0F43-9C3D-BB42-8821-0633FCDDD1F7}" destId="{185FA609-6D1B-2B4E-944B-ABCA0126F827}" srcOrd="11" destOrd="0" presId="urn:microsoft.com/office/officeart/2005/8/layout/cycle8"/>
    <dgm:cxn modelId="{1948EB7D-CEB6-4F41-A093-ABC8C4ED301C}" type="presParOf" srcId="{915B0F43-9C3D-BB42-8821-0633FCDDD1F7}" destId="{BE62148B-034B-444A-91FF-7F0C297DF507}" srcOrd="12" destOrd="0" presId="urn:microsoft.com/office/officeart/2005/8/layout/cycle8"/>
    <dgm:cxn modelId="{BA2F8F09-F51A-483B-A400-43AFB0F41109}" type="presParOf" srcId="{915B0F43-9C3D-BB42-8821-0633FCDDD1F7}" destId="{C84F4136-4D69-394A-89BD-CC5385A33CE2}" srcOrd="13" destOrd="0" presId="urn:microsoft.com/office/officeart/2005/8/layout/cycle8"/>
    <dgm:cxn modelId="{8D995499-59B2-4005-964E-DD83E0BFBA08}" type="presParOf" srcId="{915B0F43-9C3D-BB42-8821-0633FCDDD1F7}" destId="{F1C528C4-FCA6-9F49-B27B-84208778DB9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C08FF-79BC-4571-85B7-F60BD1B6A556}">
      <dsp:nvSpPr>
        <dsp:cNvPr id="0" name=""/>
        <dsp:cNvSpPr/>
      </dsp:nvSpPr>
      <dsp:spPr>
        <a:xfrm>
          <a:off x="2697003" y="1676402"/>
          <a:ext cx="2891336" cy="215658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kern="1200" dirty="0" smtClean="0">
            <a:latin typeface="Georgia" pitchFamily="18" charset="0"/>
          </a:endParaRPr>
        </a:p>
        <a:p>
          <a:pPr lvl="0" algn="ctr" defTabSz="444500">
            <a:lnSpc>
              <a:spcPct val="90000"/>
            </a:lnSpc>
            <a:spcBef>
              <a:spcPct val="0"/>
            </a:spcBef>
            <a:spcAft>
              <a:spcPct val="35000"/>
            </a:spcAft>
          </a:pPr>
          <a:endParaRPr lang="en-US" sz="1000" kern="1200" dirty="0" smtClean="0">
            <a:latin typeface="Georgia" pitchFamily="18" charset="0"/>
          </a:endParaRPr>
        </a:p>
        <a:p>
          <a:pPr lvl="0" algn="ctr" defTabSz="444500">
            <a:lnSpc>
              <a:spcPct val="90000"/>
            </a:lnSpc>
            <a:spcBef>
              <a:spcPct val="0"/>
            </a:spcBef>
            <a:spcAft>
              <a:spcPct val="35000"/>
            </a:spcAft>
          </a:pPr>
          <a:endParaRPr lang="en-US" sz="1000" kern="1200" dirty="0" smtClean="0">
            <a:latin typeface="Georgia" pitchFamily="18" charset="0"/>
          </a:endParaRPr>
        </a:p>
        <a:p>
          <a:pPr lvl="0" algn="ctr" defTabSz="444500">
            <a:lnSpc>
              <a:spcPct val="90000"/>
            </a:lnSpc>
            <a:spcBef>
              <a:spcPct val="0"/>
            </a:spcBef>
            <a:spcAft>
              <a:spcPct val="35000"/>
            </a:spcAft>
          </a:pPr>
          <a:endParaRPr lang="en-US" sz="1000" kern="1200" dirty="0" smtClean="0">
            <a:latin typeface="Georgia" pitchFamily="18" charset="0"/>
          </a:endParaRPr>
        </a:p>
        <a:p>
          <a:pPr lvl="0" algn="ctr" defTabSz="444500">
            <a:lnSpc>
              <a:spcPct val="100000"/>
            </a:lnSpc>
            <a:spcBef>
              <a:spcPct val="0"/>
            </a:spcBef>
            <a:spcAft>
              <a:spcPts val="0"/>
            </a:spcAft>
          </a:pPr>
          <a:r>
            <a:rPr lang="en-US" sz="1400" kern="1200" dirty="0" smtClean="0">
              <a:latin typeface="Georgia" pitchFamily="18" charset="0"/>
            </a:rPr>
            <a:t>Lori O. Carlson</a:t>
          </a:r>
        </a:p>
        <a:p>
          <a:pPr lvl="0" algn="ctr" defTabSz="444500">
            <a:lnSpc>
              <a:spcPct val="100000"/>
            </a:lnSpc>
            <a:spcBef>
              <a:spcPct val="0"/>
            </a:spcBef>
            <a:spcAft>
              <a:spcPts val="0"/>
            </a:spcAft>
          </a:pPr>
          <a:r>
            <a:rPr lang="en-US" sz="1400" kern="1200" dirty="0" smtClean="0">
              <a:latin typeface="Georgia" pitchFamily="18" charset="0"/>
            </a:rPr>
            <a:t> Chief Financial Officer &amp; General Manager, Financial Services</a:t>
          </a:r>
          <a:endParaRPr lang="en-US" sz="1400" kern="1200" dirty="0">
            <a:latin typeface="Georgia" pitchFamily="18" charset="0"/>
          </a:endParaRPr>
        </a:p>
      </dsp:txBody>
      <dsp:txXfrm>
        <a:off x="3120429" y="1992227"/>
        <a:ext cx="2044484" cy="1524937"/>
      </dsp:txXfrm>
    </dsp:sp>
    <dsp:sp modelId="{272D25FA-2FEF-4555-BAFD-53C9B954FA21}">
      <dsp:nvSpPr>
        <dsp:cNvPr id="0" name=""/>
        <dsp:cNvSpPr/>
      </dsp:nvSpPr>
      <dsp:spPr>
        <a:xfrm rot="16850534">
          <a:off x="4290573" y="1602620"/>
          <a:ext cx="139284" cy="32439"/>
        </a:xfrm>
        <a:custGeom>
          <a:avLst/>
          <a:gdLst/>
          <a:ahLst/>
          <a:cxnLst/>
          <a:rect l="0" t="0" r="0" b="0"/>
          <a:pathLst>
            <a:path>
              <a:moveTo>
                <a:pt x="0" y="16219"/>
              </a:moveTo>
              <a:lnTo>
                <a:pt x="139284" y="16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Georgia" pitchFamily="18" charset="0"/>
          </a:endParaRPr>
        </a:p>
      </dsp:txBody>
      <dsp:txXfrm>
        <a:off x="4356733" y="1615358"/>
        <a:ext cx="6964" cy="6964"/>
      </dsp:txXfrm>
    </dsp:sp>
    <dsp:sp modelId="{67EBA705-85AD-41A5-9D82-E5E7A2A3C39C}">
      <dsp:nvSpPr>
        <dsp:cNvPr id="0" name=""/>
        <dsp:cNvSpPr/>
      </dsp:nvSpPr>
      <dsp:spPr>
        <a:xfrm>
          <a:off x="3343370" y="0"/>
          <a:ext cx="2355656" cy="15566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100000"/>
            </a:lnSpc>
            <a:spcBef>
              <a:spcPct val="0"/>
            </a:spcBef>
            <a:spcAft>
              <a:spcPts val="0"/>
            </a:spcAft>
          </a:pPr>
          <a:r>
            <a:rPr lang="en-US" sz="1400" kern="1200" dirty="0" smtClean="0">
              <a:latin typeface="Georgia" pitchFamily="18" charset="0"/>
            </a:rPr>
            <a:t>Jeanette Hamilton</a:t>
          </a:r>
        </a:p>
        <a:p>
          <a:pPr lvl="0" algn="ctr" defTabSz="355600">
            <a:lnSpc>
              <a:spcPct val="100000"/>
            </a:lnSpc>
            <a:spcBef>
              <a:spcPct val="0"/>
            </a:spcBef>
            <a:spcAft>
              <a:spcPts val="0"/>
            </a:spcAft>
          </a:pPr>
          <a:r>
            <a:rPr lang="en-US" sz="1400" kern="1200" dirty="0" smtClean="0">
              <a:latin typeface="Georgia" pitchFamily="18" charset="0"/>
            </a:rPr>
            <a:t>Director of Investments &amp; Treasury</a:t>
          </a:r>
          <a:endParaRPr lang="en-US" sz="1400" kern="1200" dirty="0">
            <a:latin typeface="Georgia" pitchFamily="18" charset="0"/>
          </a:endParaRPr>
        </a:p>
      </dsp:txBody>
      <dsp:txXfrm>
        <a:off x="3688348" y="227959"/>
        <a:ext cx="1665700" cy="1100682"/>
      </dsp:txXfrm>
    </dsp:sp>
    <dsp:sp modelId="{BAB2E0CA-33AC-418C-898C-383BE4454E74}">
      <dsp:nvSpPr>
        <dsp:cNvPr id="0" name=""/>
        <dsp:cNvSpPr/>
      </dsp:nvSpPr>
      <dsp:spPr>
        <a:xfrm rot="19686978">
          <a:off x="5159814" y="1721941"/>
          <a:ext cx="1234046" cy="32439"/>
        </a:xfrm>
        <a:custGeom>
          <a:avLst/>
          <a:gdLst/>
          <a:ahLst/>
          <a:cxnLst/>
          <a:rect l="0" t="0" r="0" b="0"/>
          <a:pathLst>
            <a:path>
              <a:moveTo>
                <a:pt x="0" y="16219"/>
              </a:moveTo>
              <a:lnTo>
                <a:pt x="1234046" y="16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Georgia" pitchFamily="18" charset="0"/>
          </a:endParaRPr>
        </a:p>
      </dsp:txBody>
      <dsp:txXfrm>
        <a:off x="5745986" y="1707310"/>
        <a:ext cx="61702" cy="61702"/>
      </dsp:txXfrm>
    </dsp:sp>
    <dsp:sp modelId="{3B3A1D30-6C8B-4688-A8E0-EEFCDBF8F123}">
      <dsp:nvSpPr>
        <dsp:cNvPr id="0" name=""/>
        <dsp:cNvSpPr/>
      </dsp:nvSpPr>
      <dsp:spPr>
        <a:xfrm>
          <a:off x="6186806" y="257991"/>
          <a:ext cx="1510617" cy="151061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1400" kern="1200" dirty="0" smtClean="0">
            <a:latin typeface="Georgia" pitchFamily="18" charset="0"/>
          </a:endParaRPr>
        </a:p>
        <a:p>
          <a:pPr lvl="0" algn="ctr" defTabSz="355600">
            <a:lnSpc>
              <a:spcPct val="100000"/>
            </a:lnSpc>
            <a:spcBef>
              <a:spcPct val="0"/>
            </a:spcBef>
            <a:spcAft>
              <a:spcPts val="0"/>
            </a:spcAft>
          </a:pPr>
          <a:r>
            <a:rPr lang="en-US" sz="1400" kern="1200" dirty="0" smtClean="0">
              <a:latin typeface="Georgia" pitchFamily="18" charset="0"/>
            </a:rPr>
            <a:t>Dave Stumpf</a:t>
          </a:r>
        </a:p>
        <a:p>
          <a:pPr lvl="0" algn="ctr" defTabSz="355600">
            <a:lnSpc>
              <a:spcPct val="100000"/>
            </a:lnSpc>
            <a:spcBef>
              <a:spcPct val="0"/>
            </a:spcBef>
            <a:spcAft>
              <a:spcPts val="0"/>
            </a:spcAft>
          </a:pPr>
          <a:r>
            <a:rPr lang="en-US" sz="1400" kern="1200" dirty="0" smtClean="0">
              <a:latin typeface="Georgia" pitchFamily="18" charset="0"/>
            </a:rPr>
            <a:t>Controller</a:t>
          </a:r>
          <a:endParaRPr lang="en-US" sz="1400" kern="1200" dirty="0">
            <a:latin typeface="Georgia" pitchFamily="18" charset="0"/>
          </a:endParaRPr>
        </a:p>
      </dsp:txBody>
      <dsp:txXfrm>
        <a:off x="6408031" y="479216"/>
        <a:ext cx="1068167" cy="1068167"/>
      </dsp:txXfrm>
    </dsp:sp>
    <dsp:sp modelId="{81DFB5F9-14AA-4D28-A2F6-FC8F2C656C45}">
      <dsp:nvSpPr>
        <dsp:cNvPr id="0" name=""/>
        <dsp:cNvSpPr/>
      </dsp:nvSpPr>
      <dsp:spPr>
        <a:xfrm rot="1712048">
          <a:off x="5255766" y="3590439"/>
          <a:ext cx="907597" cy="32439"/>
        </a:xfrm>
        <a:custGeom>
          <a:avLst/>
          <a:gdLst/>
          <a:ahLst/>
          <a:cxnLst/>
          <a:rect l="0" t="0" r="0" b="0"/>
          <a:pathLst>
            <a:path>
              <a:moveTo>
                <a:pt x="0" y="16219"/>
              </a:moveTo>
              <a:lnTo>
                <a:pt x="907597" y="16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Georgia" pitchFamily="18" charset="0"/>
          </a:endParaRPr>
        </a:p>
      </dsp:txBody>
      <dsp:txXfrm>
        <a:off x="5686875" y="3583969"/>
        <a:ext cx="45379" cy="45379"/>
      </dsp:txXfrm>
    </dsp:sp>
    <dsp:sp modelId="{AA9DCD44-F544-4340-8A5F-E1092E7E8AD0}">
      <dsp:nvSpPr>
        <dsp:cNvPr id="0" name=""/>
        <dsp:cNvSpPr/>
      </dsp:nvSpPr>
      <dsp:spPr>
        <a:xfrm>
          <a:off x="5746532" y="3587938"/>
          <a:ext cx="2635467" cy="151061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ts val="0"/>
            </a:spcAft>
          </a:pPr>
          <a:r>
            <a:rPr lang="en-US" sz="1400" kern="1200" dirty="0" smtClean="0">
              <a:latin typeface="Georgia" pitchFamily="18" charset="0"/>
            </a:rPr>
            <a:t>Ahmed Khan</a:t>
          </a:r>
        </a:p>
        <a:p>
          <a:pPr lvl="0" algn="ctr" defTabSz="355600">
            <a:lnSpc>
              <a:spcPct val="90000"/>
            </a:lnSpc>
            <a:spcBef>
              <a:spcPct val="0"/>
            </a:spcBef>
            <a:spcAft>
              <a:spcPts val="0"/>
            </a:spcAft>
          </a:pPr>
          <a:r>
            <a:rPr lang="en-US" sz="1400" kern="1200" dirty="0" smtClean="0">
              <a:latin typeface="Georgia" pitchFamily="18" charset="0"/>
            </a:rPr>
            <a:t>International Operations Financial Support Manager</a:t>
          </a:r>
          <a:endParaRPr lang="en-US" sz="1400" kern="1200" dirty="0">
            <a:latin typeface="Georgia" pitchFamily="18" charset="0"/>
          </a:endParaRPr>
        </a:p>
      </dsp:txBody>
      <dsp:txXfrm>
        <a:off x="6132487" y="3809163"/>
        <a:ext cx="1863557" cy="1068167"/>
      </dsp:txXfrm>
    </dsp:sp>
    <dsp:sp modelId="{E8CAC5F1-082D-4148-8FC3-6ACFC1766396}">
      <dsp:nvSpPr>
        <dsp:cNvPr id="0" name=""/>
        <dsp:cNvSpPr/>
      </dsp:nvSpPr>
      <dsp:spPr>
        <a:xfrm rot="5400000">
          <a:off x="4076424" y="3883016"/>
          <a:ext cx="132494" cy="32439"/>
        </a:xfrm>
        <a:custGeom>
          <a:avLst/>
          <a:gdLst/>
          <a:ahLst/>
          <a:cxnLst/>
          <a:rect l="0" t="0" r="0" b="0"/>
          <a:pathLst>
            <a:path>
              <a:moveTo>
                <a:pt x="0" y="16219"/>
              </a:moveTo>
              <a:lnTo>
                <a:pt x="132494" y="16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Georgia" pitchFamily="18" charset="0"/>
          </a:endParaRPr>
        </a:p>
      </dsp:txBody>
      <dsp:txXfrm>
        <a:off x="4139359" y="3895924"/>
        <a:ext cx="6624" cy="6624"/>
      </dsp:txXfrm>
    </dsp:sp>
    <dsp:sp modelId="{032D0D19-62CC-491F-9243-0E48BE87ABDB}">
      <dsp:nvSpPr>
        <dsp:cNvPr id="0" name=""/>
        <dsp:cNvSpPr/>
      </dsp:nvSpPr>
      <dsp:spPr>
        <a:xfrm>
          <a:off x="2938233" y="3965483"/>
          <a:ext cx="2408875" cy="151061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100000"/>
            </a:lnSpc>
            <a:spcBef>
              <a:spcPct val="0"/>
            </a:spcBef>
            <a:spcAft>
              <a:spcPts val="0"/>
            </a:spcAft>
          </a:pPr>
          <a:r>
            <a:rPr lang="en-US" sz="1400" kern="1200" dirty="0" smtClean="0">
              <a:latin typeface="Georgia" pitchFamily="18" charset="0"/>
            </a:rPr>
            <a:t>Julita Brzozowska</a:t>
          </a:r>
        </a:p>
        <a:p>
          <a:pPr lvl="0" algn="ctr" defTabSz="400050">
            <a:lnSpc>
              <a:spcPct val="100000"/>
            </a:lnSpc>
            <a:spcBef>
              <a:spcPct val="0"/>
            </a:spcBef>
            <a:spcAft>
              <a:spcPts val="0"/>
            </a:spcAft>
          </a:pPr>
          <a:r>
            <a:rPr lang="en-US" sz="1400" kern="1200" dirty="0" smtClean="0">
              <a:latin typeface="Georgia" pitchFamily="18" charset="0"/>
            </a:rPr>
            <a:t>Risk Management Manager</a:t>
          </a:r>
          <a:endParaRPr lang="en-US" sz="1400" kern="1200" dirty="0">
            <a:latin typeface="Georgia" pitchFamily="18" charset="0"/>
          </a:endParaRPr>
        </a:p>
      </dsp:txBody>
      <dsp:txXfrm>
        <a:off x="3291005" y="4186708"/>
        <a:ext cx="1703331" cy="1068167"/>
      </dsp:txXfrm>
    </dsp:sp>
    <dsp:sp modelId="{B01AC481-CC33-4589-94C1-246057ABC7DB}">
      <dsp:nvSpPr>
        <dsp:cNvPr id="0" name=""/>
        <dsp:cNvSpPr/>
      </dsp:nvSpPr>
      <dsp:spPr>
        <a:xfrm rot="9070716">
          <a:off x="2073621" y="3611326"/>
          <a:ext cx="965486" cy="32439"/>
        </a:xfrm>
        <a:custGeom>
          <a:avLst/>
          <a:gdLst/>
          <a:ahLst/>
          <a:cxnLst/>
          <a:rect l="0" t="0" r="0" b="0"/>
          <a:pathLst>
            <a:path>
              <a:moveTo>
                <a:pt x="0" y="16219"/>
              </a:moveTo>
              <a:lnTo>
                <a:pt x="965486" y="16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Georgia" pitchFamily="18" charset="0"/>
          </a:endParaRPr>
        </a:p>
      </dsp:txBody>
      <dsp:txXfrm rot="10800000">
        <a:off x="2532227" y="3603409"/>
        <a:ext cx="48274" cy="48274"/>
      </dsp:txXfrm>
    </dsp:sp>
    <dsp:sp modelId="{6499A9D4-FCF1-4392-9F1F-493330BA8F99}">
      <dsp:nvSpPr>
        <dsp:cNvPr id="0" name=""/>
        <dsp:cNvSpPr/>
      </dsp:nvSpPr>
      <dsp:spPr>
        <a:xfrm>
          <a:off x="0" y="3606968"/>
          <a:ext cx="2442154" cy="151061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90000"/>
            </a:lnSpc>
            <a:spcBef>
              <a:spcPct val="0"/>
            </a:spcBef>
            <a:spcAft>
              <a:spcPct val="35000"/>
            </a:spcAft>
          </a:pPr>
          <a:endParaRPr lang="en-US" sz="900" kern="1200" dirty="0" smtClean="0">
            <a:latin typeface="Georgia" pitchFamily="18" charset="0"/>
          </a:endParaRPr>
        </a:p>
        <a:p>
          <a:pPr lvl="0" algn="ctr" defTabSz="400050">
            <a:lnSpc>
              <a:spcPct val="100000"/>
            </a:lnSpc>
            <a:spcBef>
              <a:spcPct val="0"/>
            </a:spcBef>
            <a:spcAft>
              <a:spcPts val="0"/>
            </a:spcAft>
          </a:pPr>
          <a:endParaRPr lang="en-US" sz="900" kern="1200" dirty="0" smtClean="0">
            <a:latin typeface="Georgia" pitchFamily="18" charset="0"/>
          </a:endParaRPr>
        </a:p>
        <a:p>
          <a:pPr lvl="0" algn="ctr" defTabSz="400050">
            <a:lnSpc>
              <a:spcPct val="100000"/>
            </a:lnSpc>
            <a:spcBef>
              <a:spcPct val="0"/>
            </a:spcBef>
            <a:spcAft>
              <a:spcPts val="0"/>
            </a:spcAft>
          </a:pPr>
          <a:r>
            <a:rPr lang="en-US" sz="1400" kern="1200" dirty="0" smtClean="0">
              <a:latin typeface="Georgia" pitchFamily="18" charset="0"/>
            </a:rPr>
            <a:t>Hank Raleigh</a:t>
          </a:r>
        </a:p>
        <a:p>
          <a:pPr lvl="0" algn="ctr" defTabSz="400050">
            <a:lnSpc>
              <a:spcPct val="100000"/>
            </a:lnSpc>
            <a:spcBef>
              <a:spcPct val="0"/>
            </a:spcBef>
            <a:spcAft>
              <a:spcPts val="0"/>
            </a:spcAft>
          </a:pPr>
          <a:r>
            <a:rPr lang="en-US" sz="1400" kern="1200" dirty="0" smtClean="0">
              <a:latin typeface="Georgia" pitchFamily="18" charset="0"/>
            </a:rPr>
            <a:t>Financial Systems  &amp; Process Manager</a:t>
          </a:r>
          <a:endParaRPr lang="en-US" sz="1400" kern="1200" dirty="0">
            <a:latin typeface="Georgia" pitchFamily="18" charset="0"/>
          </a:endParaRPr>
        </a:p>
      </dsp:txBody>
      <dsp:txXfrm>
        <a:off x="357645" y="3828193"/>
        <a:ext cx="1726864" cy="1068167"/>
      </dsp:txXfrm>
    </dsp:sp>
    <dsp:sp modelId="{80E6422E-94E7-4107-BD02-3ECDBAD9C755}">
      <dsp:nvSpPr>
        <dsp:cNvPr id="0" name=""/>
        <dsp:cNvSpPr/>
      </dsp:nvSpPr>
      <dsp:spPr>
        <a:xfrm rot="12644406">
          <a:off x="2208654" y="1845336"/>
          <a:ext cx="864388" cy="32439"/>
        </a:xfrm>
        <a:custGeom>
          <a:avLst/>
          <a:gdLst/>
          <a:ahLst/>
          <a:cxnLst/>
          <a:rect l="0" t="0" r="0" b="0"/>
          <a:pathLst>
            <a:path>
              <a:moveTo>
                <a:pt x="0" y="16219"/>
              </a:moveTo>
              <a:lnTo>
                <a:pt x="864388" y="16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Georgia" pitchFamily="18" charset="0"/>
          </a:endParaRPr>
        </a:p>
      </dsp:txBody>
      <dsp:txXfrm rot="10800000">
        <a:off x="2619239" y="1839946"/>
        <a:ext cx="43219" cy="43219"/>
      </dsp:txXfrm>
    </dsp:sp>
    <dsp:sp modelId="{DF26075C-C176-4099-8DE8-54EB16179A49}">
      <dsp:nvSpPr>
        <dsp:cNvPr id="0" name=""/>
        <dsp:cNvSpPr/>
      </dsp:nvSpPr>
      <dsp:spPr>
        <a:xfrm>
          <a:off x="219349" y="109053"/>
          <a:ext cx="2244792" cy="195984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90000"/>
            </a:lnSpc>
            <a:spcBef>
              <a:spcPct val="0"/>
            </a:spcBef>
            <a:spcAft>
              <a:spcPct val="35000"/>
            </a:spcAft>
          </a:pPr>
          <a:endParaRPr lang="en-US" sz="800" kern="1200" dirty="0" smtClean="0">
            <a:latin typeface="Georgia" pitchFamily="18" charset="0"/>
          </a:endParaRPr>
        </a:p>
        <a:p>
          <a:pPr lvl="0" algn="ctr" defTabSz="355600">
            <a:lnSpc>
              <a:spcPct val="100000"/>
            </a:lnSpc>
            <a:spcBef>
              <a:spcPct val="0"/>
            </a:spcBef>
            <a:spcAft>
              <a:spcPts val="0"/>
            </a:spcAft>
          </a:pPr>
          <a:r>
            <a:rPr lang="en-US" sz="1400" kern="1200" dirty="0" smtClean="0">
              <a:latin typeface="Georgia" pitchFamily="18" charset="0"/>
            </a:rPr>
            <a:t>Bernadette Knight</a:t>
          </a:r>
        </a:p>
        <a:p>
          <a:pPr lvl="0" algn="ctr" defTabSz="355600">
            <a:lnSpc>
              <a:spcPct val="100000"/>
            </a:lnSpc>
            <a:spcBef>
              <a:spcPct val="0"/>
            </a:spcBef>
            <a:spcAft>
              <a:spcPts val="0"/>
            </a:spcAft>
          </a:pPr>
          <a:r>
            <a:rPr lang="en-US" sz="1400" kern="1200" dirty="0" smtClean="0">
              <a:latin typeface="Georgia" pitchFamily="18" charset="0"/>
            </a:rPr>
            <a:t>Director of Financial Business Support</a:t>
          </a:r>
        </a:p>
      </dsp:txBody>
      <dsp:txXfrm>
        <a:off x="548091" y="396066"/>
        <a:ext cx="1587308" cy="1385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841EA-CC13-B943-878F-2ADA48694F04}">
      <dsp:nvSpPr>
        <dsp:cNvPr id="0" name=""/>
        <dsp:cNvSpPr/>
      </dsp:nvSpPr>
      <dsp:spPr>
        <a:xfrm>
          <a:off x="1771377" y="321944"/>
          <a:ext cx="4160520" cy="4160520"/>
        </a:xfrm>
        <a:prstGeom prst="pie">
          <a:avLst>
            <a:gd name="adj1" fmla="val 16200000"/>
            <a:gd name="adj2" fmla="val 1800000"/>
          </a:avLst>
        </a:prstGeom>
        <a:solidFill>
          <a:srgbClr val="01B4E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0" i="0" kern="1200" dirty="0" smtClean="0">
              <a:latin typeface="Arial"/>
              <a:cs typeface="Arial"/>
            </a:rPr>
            <a:t>Dues and donations</a:t>
          </a:r>
          <a:endParaRPr lang="en-US" sz="2500" b="0" i="0" kern="1200" dirty="0">
            <a:latin typeface="Arial"/>
            <a:cs typeface="Arial"/>
          </a:endParaRPr>
        </a:p>
      </dsp:txBody>
      <dsp:txXfrm>
        <a:off x="3964070" y="1203579"/>
        <a:ext cx="1485900" cy="1238250"/>
      </dsp:txXfrm>
    </dsp:sp>
    <dsp:sp modelId="{3AC3CE4D-219C-FC49-A0E5-710A0F5E7197}">
      <dsp:nvSpPr>
        <dsp:cNvPr id="0" name=""/>
        <dsp:cNvSpPr/>
      </dsp:nvSpPr>
      <dsp:spPr>
        <a:xfrm>
          <a:off x="1685690" y="470534"/>
          <a:ext cx="4160520" cy="4160520"/>
        </a:xfrm>
        <a:prstGeom prst="pie">
          <a:avLst>
            <a:gd name="adj1" fmla="val 1800000"/>
            <a:gd name="adj2" fmla="val 9000000"/>
          </a:avLst>
        </a:prstGeom>
        <a:solidFill>
          <a:srgbClr val="FF7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Arial"/>
              <a:cs typeface="Arial"/>
            </a:rPr>
            <a:t>Investments</a:t>
          </a:r>
          <a:endParaRPr lang="en-US" sz="2500" kern="1200" dirty="0">
            <a:latin typeface="Arial"/>
            <a:cs typeface="Arial"/>
          </a:endParaRPr>
        </a:p>
      </dsp:txBody>
      <dsp:txXfrm>
        <a:off x="2676290" y="3169920"/>
        <a:ext cx="2228850" cy="1089660"/>
      </dsp:txXfrm>
    </dsp:sp>
    <dsp:sp modelId="{0BCAA86C-A7E8-EF44-8FA7-60389C230490}">
      <dsp:nvSpPr>
        <dsp:cNvPr id="0" name=""/>
        <dsp:cNvSpPr/>
      </dsp:nvSpPr>
      <dsp:spPr>
        <a:xfrm>
          <a:off x="1535702" y="349133"/>
          <a:ext cx="4289121" cy="4106142"/>
        </a:xfrm>
        <a:prstGeom prst="pie">
          <a:avLst>
            <a:gd name="adj1" fmla="val 9000000"/>
            <a:gd name="adj2" fmla="val 16200000"/>
          </a:avLst>
        </a:prstGeom>
        <a:solidFill>
          <a:srgbClr val="0099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a:cs typeface="Arial"/>
            </a:rPr>
            <a:t>Payments for programs and operations</a:t>
          </a:r>
          <a:endParaRPr lang="en-US" sz="2200" kern="1200" dirty="0">
            <a:latin typeface="Arial"/>
            <a:cs typeface="Arial"/>
          </a:endParaRPr>
        </a:p>
      </dsp:txBody>
      <dsp:txXfrm>
        <a:off x="2032525" y="1219245"/>
        <a:ext cx="1531829" cy="1222066"/>
      </dsp:txXfrm>
    </dsp:sp>
    <dsp:sp modelId="{BE62148B-034B-444A-91FF-7F0C297DF507}">
      <dsp:nvSpPr>
        <dsp:cNvPr id="0" name=""/>
        <dsp:cNvSpPr/>
      </dsp:nvSpPr>
      <dsp:spPr>
        <a:xfrm>
          <a:off x="1514164" y="64388"/>
          <a:ext cx="4675632" cy="4675632"/>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4F4136-4D69-394A-89BD-CC5385A33CE2}">
      <dsp:nvSpPr>
        <dsp:cNvPr id="0" name=""/>
        <dsp:cNvSpPr/>
      </dsp:nvSpPr>
      <dsp:spPr>
        <a:xfrm>
          <a:off x="1428134" y="212715"/>
          <a:ext cx="4675632" cy="4675632"/>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C528C4-FCA6-9F49-B27B-84208778DB9B}">
      <dsp:nvSpPr>
        <dsp:cNvPr id="0" name=""/>
        <dsp:cNvSpPr/>
      </dsp:nvSpPr>
      <dsp:spPr>
        <a:xfrm>
          <a:off x="1341530" y="64621"/>
          <a:ext cx="4675632" cy="4675632"/>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a:p>
        </p:txBody>
      </p:sp>
    </p:spTree>
    <p:extLst>
      <p:ext uri="{BB962C8B-B14F-4D97-AF65-F5344CB8AC3E}">
        <p14:creationId xmlns:p14="http://schemas.microsoft.com/office/powerpoint/2010/main" val="173797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3162300" cy="2371725"/>
          </a:xfrm>
        </p:spPr>
      </p:sp>
      <p:sp>
        <p:nvSpPr>
          <p:cNvPr id="3" name="Notes Placeholder 2"/>
          <p:cNvSpPr>
            <a:spLocks noGrp="1"/>
          </p:cNvSpPr>
          <p:nvPr>
            <p:ph type="body" idx="1"/>
          </p:nvPr>
        </p:nvSpPr>
        <p:spPr>
          <a:xfrm>
            <a:off x="935038" y="3124201"/>
            <a:ext cx="5140325" cy="547528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Programs &amp; Member Services</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team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works with membership development, learning &amp; development, meetings &amp; events, programs, grants, and member services – Member services includes regional coordinator support team, the Rotary</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Support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Center and club and district support…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So in summary </a:t>
            </a:r>
            <a:r>
              <a:rPr lang="en-US" dirty="0" smtClean="0"/>
              <a:t>our team comprises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many of the programs and services that you might experience from contacting </a:t>
            </a:r>
            <a:r>
              <a:rPr lang="en-US" dirty="0" smtClean="0"/>
              <a:t>Rotary</a:t>
            </a:r>
            <a:r>
              <a:rPr lang="en-US" dirty="0"/>
              <a:t>.</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 would like to share a high level summary of the key initiatives of the group this year.  </a:t>
            </a: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val="224624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37654" algn="l"/>
                <a:tab pos="1475308" algn="l"/>
                <a:tab pos="2212962" algn="l"/>
                <a:tab pos="2950616" algn="l"/>
              </a:tabLst>
              <a:defRPr>
                <a:solidFill>
                  <a:schemeClr val="bg1"/>
                </a:solidFill>
                <a:latin typeface="Arial" charset="0"/>
                <a:ea typeface="Microsoft YaHei" pitchFamily="34" charset="-122"/>
              </a:defRPr>
            </a:lvl1pPr>
            <a:lvl2pPr eaLnBrk="0">
              <a:tabLst>
                <a:tab pos="737654" algn="l"/>
                <a:tab pos="1475308" algn="l"/>
                <a:tab pos="2212962" algn="l"/>
                <a:tab pos="2950616" algn="l"/>
              </a:tabLst>
              <a:defRPr>
                <a:solidFill>
                  <a:schemeClr val="bg1"/>
                </a:solidFill>
                <a:latin typeface="Arial" charset="0"/>
                <a:ea typeface="Microsoft YaHei" pitchFamily="34" charset="-122"/>
              </a:defRPr>
            </a:lvl2pPr>
            <a:lvl3pPr eaLnBrk="0">
              <a:tabLst>
                <a:tab pos="737654" algn="l"/>
                <a:tab pos="1475308" algn="l"/>
                <a:tab pos="2212962" algn="l"/>
                <a:tab pos="2950616" algn="l"/>
              </a:tabLst>
              <a:defRPr>
                <a:solidFill>
                  <a:schemeClr val="bg1"/>
                </a:solidFill>
                <a:latin typeface="Arial" charset="0"/>
                <a:ea typeface="Microsoft YaHei" pitchFamily="34" charset="-122"/>
              </a:defRPr>
            </a:lvl3pPr>
            <a:lvl4pPr eaLnBrk="0">
              <a:tabLst>
                <a:tab pos="737654" algn="l"/>
                <a:tab pos="1475308" algn="l"/>
                <a:tab pos="2212962" algn="l"/>
                <a:tab pos="2950616" algn="l"/>
              </a:tabLst>
              <a:defRPr>
                <a:solidFill>
                  <a:schemeClr val="bg1"/>
                </a:solidFill>
                <a:latin typeface="Arial" charset="0"/>
                <a:ea typeface="Microsoft YaHei" pitchFamily="34" charset="-122"/>
              </a:defRPr>
            </a:lvl4pPr>
            <a:lvl5pPr eaLnBrk="0">
              <a:tabLst>
                <a:tab pos="737654" algn="l"/>
                <a:tab pos="1475308" algn="l"/>
                <a:tab pos="2212962" algn="l"/>
                <a:tab pos="2950616" algn="l"/>
              </a:tabLst>
              <a:defRPr>
                <a:solidFill>
                  <a:schemeClr val="bg1"/>
                </a:solidFill>
                <a:latin typeface="Arial" charset="0"/>
                <a:ea typeface="Microsoft YaHei" pitchFamily="34" charset="-122"/>
              </a:defRPr>
            </a:lvl5pPr>
            <a:lvl6pPr marL="2562377" indent="-232943" defTabSz="465887" eaLnBrk="0" fontAlgn="base" hangingPunct="0">
              <a:lnSpc>
                <a:spcPct val="93000"/>
              </a:lnSpc>
              <a:spcBef>
                <a:spcPct val="0"/>
              </a:spcBef>
              <a:spcAft>
                <a:spcPct val="0"/>
              </a:spcAft>
              <a:buClr>
                <a:srgbClr val="000000"/>
              </a:buClr>
              <a:buSzPct val="100000"/>
              <a:buFont typeface="Times New Roman" pitchFamily="18" charset="0"/>
              <a:tabLst>
                <a:tab pos="737654" algn="l"/>
                <a:tab pos="1475308" algn="l"/>
                <a:tab pos="2212962" algn="l"/>
                <a:tab pos="2950616" algn="l"/>
              </a:tabLst>
              <a:defRPr>
                <a:solidFill>
                  <a:schemeClr val="bg1"/>
                </a:solidFill>
                <a:latin typeface="Arial" charset="0"/>
                <a:ea typeface="Microsoft YaHei" pitchFamily="34" charset="-122"/>
              </a:defRPr>
            </a:lvl6pPr>
            <a:lvl7pPr marL="3028264" indent="-232943" defTabSz="465887" eaLnBrk="0" fontAlgn="base" hangingPunct="0">
              <a:lnSpc>
                <a:spcPct val="93000"/>
              </a:lnSpc>
              <a:spcBef>
                <a:spcPct val="0"/>
              </a:spcBef>
              <a:spcAft>
                <a:spcPct val="0"/>
              </a:spcAft>
              <a:buClr>
                <a:srgbClr val="000000"/>
              </a:buClr>
              <a:buSzPct val="100000"/>
              <a:buFont typeface="Times New Roman" pitchFamily="18" charset="0"/>
              <a:tabLst>
                <a:tab pos="737654" algn="l"/>
                <a:tab pos="1475308" algn="l"/>
                <a:tab pos="2212962" algn="l"/>
                <a:tab pos="2950616" algn="l"/>
              </a:tabLst>
              <a:defRPr>
                <a:solidFill>
                  <a:schemeClr val="bg1"/>
                </a:solidFill>
                <a:latin typeface="Arial" charset="0"/>
                <a:ea typeface="Microsoft YaHei" pitchFamily="34" charset="-122"/>
              </a:defRPr>
            </a:lvl7pPr>
            <a:lvl8pPr marL="3494151" indent="-232943" defTabSz="465887" eaLnBrk="0" fontAlgn="base" hangingPunct="0">
              <a:lnSpc>
                <a:spcPct val="93000"/>
              </a:lnSpc>
              <a:spcBef>
                <a:spcPct val="0"/>
              </a:spcBef>
              <a:spcAft>
                <a:spcPct val="0"/>
              </a:spcAft>
              <a:buClr>
                <a:srgbClr val="000000"/>
              </a:buClr>
              <a:buSzPct val="100000"/>
              <a:buFont typeface="Times New Roman" pitchFamily="18" charset="0"/>
              <a:tabLst>
                <a:tab pos="737654" algn="l"/>
                <a:tab pos="1475308" algn="l"/>
                <a:tab pos="2212962" algn="l"/>
                <a:tab pos="2950616" algn="l"/>
              </a:tabLst>
              <a:defRPr>
                <a:solidFill>
                  <a:schemeClr val="bg1"/>
                </a:solidFill>
                <a:latin typeface="Arial" charset="0"/>
                <a:ea typeface="Microsoft YaHei" pitchFamily="34" charset="-122"/>
              </a:defRPr>
            </a:lvl8pPr>
            <a:lvl9pPr marL="3960038" indent="-232943" defTabSz="465887" eaLnBrk="0" fontAlgn="base" hangingPunct="0">
              <a:lnSpc>
                <a:spcPct val="93000"/>
              </a:lnSpc>
              <a:spcBef>
                <a:spcPct val="0"/>
              </a:spcBef>
              <a:spcAft>
                <a:spcPct val="0"/>
              </a:spcAft>
              <a:buClr>
                <a:srgbClr val="000000"/>
              </a:buClr>
              <a:buSzPct val="100000"/>
              <a:buFont typeface="Times New Roman" pitchFamily="18" charset="0"/>
              <a:tabLst>
                <a:tab pos="737654" algn="l"/>
                <a:tab pos="1475308" algn="l"/>
                <a:tab pos="2212962" algn="l"/>
                <a:tab pos="2950616" algn="l"/>
              </a:tabLst>
              <a:defRPr>
                <a:solidFill>
                  <a:schemeClr val="bg1"/>
                </a:solidFill>
                <a:latin typeface="Arial" charset="0"/>
                <a:ea typeface="Microsoft YaHei" pitchFamily="34" charset="-122"/>
              </a:defRPr>
            </a:lvl9pPr>
          </a:lstStyle>
          <a:p>
            <a:pPr eaLnBrk="1"/>
            <a:fld id="{E3EA5EAB-784F-4B74-899E-B0BCF54CA197}" type="slidenum">
              <a:rPr lang="en-US">
                <a:solidFill>
                  <a:srgbClr val="000000"/>
                </a:solidFill>
                <a:latin typeface="Times New Roman" pitchFamily="18" charset="0"/>
              </a:rPr>
              <a:pPr eaLnBrk="1"/>
              <a:t>3</a:t>
            </a:fld>
            <a:endParaRPr lang="en-US" dirty="0">
              <a:solidFill>
                <a:srgbClr val="000000"/>
              </a:solidFill>
              <a:latin typeface="Times New Roman" pitchFamily="18" charset="0"/>
            </a:endParaRPr>
          </a:p>
        </p:txBody>
      </p:sp>
      <p:sp>
        <p:nvSpPr>
          <p:cNvPr id="37891" name="Text Box 1"/>
          <p:cNvSpPr txBox="1">
            <a:spLocks noChangeArrowheads="1"/>
          </p:cNvSpPr>
          <p:nvPr/>
        </p:nvSpPr>
        <p:spPr bwMode="auto">
          <a:xfrm>
            <a:off x="4496719" y="9714416"/>
            <a:ext cx="3441911" cy="505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r" eaLnBrk="1">
              <a:lnSpc>
                <a:spcPct val="95000"/>
              </a:lnSpc>
              <a:buClrTx/>
              <a:buFontTx/>
              <a:buNone/>
            </a:pPr>
            <a:fld id="{84528F52-57D0-4182-9700-50A9CF923C3C}" type="slidenum">
              <a:rPr lang="en-US" sz="1400">
                <a:solidFill>
                  <a:srgbClr val="000000"/>
                </a:solidFill>
                <a:latin typeface="Times New Roman" pitchFamily="18" charset="0"/>
              </a:rPr>
              <a:pPr algn="r" eaLnBrk="1">
                <a:lnSpc>
                  <a:spcPct val="95000"/>
                </a:lnSpc>
                <a:buClrTx/>
                <a:buFontTx/>
                <a:buNone/>
              </a:pPr>
              <a:t>3</a:t>
            </a:fld>
            <a:endParaRPr lang="en-US" sz="1400" dirty="0">
              <a:solidFill>
                <a:srgbClr val="000000"/>
              </a:solidFill>
              <a:latin typeface="Times New Roman" pitchFamily="18" charset="0"/>
            </a:endParaRPr>
          </a:p>
        </p:txBody>
      </p:sp>
      <p:sp>
        <p:nvSpPr>
          <p:cNvPr id="37892" name="Text Box 2"/>
          <p:cNvSpPr txBox="1">
            <a:spLocks noChangeArrowheads="1"/>
          </p:cNvSpPr>
          <p:nvPr/>
        </p:nvSpPr>
        <p:spPr bwMode="auto">
          <a:xfrm>
            <a:off x="4496719" y="9714416"/>
            <a:ext cx="3445157" cy="508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r" eaLnBrk="1">
              <a:lnSpc>
                <a:spcPct val="95000"/>
              </a:lnSpc>
              <a:buClrTx/>
              <a:buFontTx/>
              <a:buNone/>
            </a:pPr>
            <a:fld id="{CED5ED99-AF3D-45A0-88A9-714031069202}" type="slidenum">
              <a:rPr lang="en-US" sz="1400">
                <a:solidFill>
                  <a:srgbClr val="000000"/>
                </a:solidFill>
                <a:latin typeface="Times New Roman" pitchFamily="18" charset="0"/>
              </a:rPr>
              <a:pPr algn="r" eaLnBrk="1">
                <a:lnSpc>
                  <a:spcPct val="95000"/>
                </a:lnSpc>
                <a:buClrTx/>
                <a:buFontTx/>
                <a:buNone/>
              </a:pPr>
              <a:t>3</a:t>
            </a:fld>
            <a:endParaRPr lang="en-US" sz="1400" dirty="0">
              <a:solidFill>
                <a:srgbClr val="000000"/>
              </a:solidFill>
              <a:latin typeface="Times New Roman" pitchFamily="18" charset="0"/>
            </a:endParaRPr>
          </a:p>
        </p:txBody>
      </p:sp>
      <p:sp>
        <p:nvSpPr>
          <p:cNvPr id="37893" name="Text Box 3"/>
          <p:cNvSpPr txBox="1">
            <a:spLocks noChangeArrowheads="1"/>
          </p:cNvSpPr>
          <p:nvPr/>
        </p:nvSpPr>
        <p:spPr bwMode="auto">
          <a:xfrm>
            <a:off x="4496718" y="9714417"/>
            <a:ext cx="3446780" cy="510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algn="r" eaLnBrk="1">
              <a:lnSpc>
                <a:spcPct val="95000"/>
              </a:lnSpc>
              <a:buClrTx/>
              <a:buFontTx/>
              <a:buNone/>
            </a:pPr>
            <a:fld id="{8A7CEE97-1F6A-45B4-9D2E-362065BB41E3}" type="slidenum">
              <a:rPr lang="en-US" sz="1400">
                <a:solidFill>
                  <a:srgbClr val="000000"/>
                </a:solidFill>
                <a:latin typeface="Times New Roman" pitchFamily="18" charset="0"/>
              </a:rPr>
              <a:pPr algn="r" eaLnBrk="1">
                <a:lnSpc>
                  <a:spcPct val="95000"/>
                </a:lnSpc>
                <a:buClrTx/>
                <a:buFontTx/>
                <a:buNone/>
              </a:pPr>
              <a:t>3</a:t>
            </a:fld>
            <a:endParaRPr lang="en-US" sz="1400" dirty="0">
              <a:solidFill>
                <a:srgbClr val="000000"/>
              </a:solidFill>
              <a:latin typeface="Times New Roman" pitchFamily="18" charset="0"/>
            </a:endParaRPr>
          </a:p>
        </p:txBody>
      </p:sp>
      <p:sp>
        <p:nvSpPr>
          <p:cNvPr id="37894" name="Rectangle 4"/>
          <p:cNvSpPr>
            <a:spLocks noGrp="1" noRot="1" noChangeAspect="1" noChangeArrowheads="1" noTextEdit="1"/>
          </p:cNvSpPr>
          <p:nvPr>
            <p:ph type="sldImg"/>
          </p:nvPr>
        </p:nvSpPr>
        <p:spPr>
          <a:xfrm>
            <a:off x="950913" y="536575"/>
            <a:ext cx="5108575" cy="38322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6" name="Text Box 6"/>
          <p:cNvSpPr txBox="1">
            <a:spLocks noChangeArrowheads="1"/>
          </p:cNvSpPr>
          <p:nvPr/>
        </p:nvSpPr>
        <p:spPr bwMode="auto">
          <a:xfrm>
            <a:off x="1" y="1"/>
            <a:ext cx="1623" cy="1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10" tIns="45855" rIns="91710" bIns="45855"/>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Microsoft YaHei" pitchFamily="34" charset="-122"/>
              </a:defRPr>
            </a:lvl9pPr>
          </a:lstStyle>
          <a:p>
            <a:pPr eaLnBrk="1" hangingPunct="1">
              <a:lnSpc>
                <a:spcPct val="100000"/>
              </a:lnSpc>
              <a:buClrTx/>
              <a:buFontTx/>
              <a:buNone/>
            </a:pPr>
            <a:fld id="{4AD08954-4410-400E-B3B4-60C9FEC45600}" type="slidenum">
              <a:rPr lang="en-US">
                <a:solidFill>
                  <a:srgbClr val="000000"/>
                </a:solidFill>
                <a:latin typeface="Calibri" pitchFamily="34" charset="0"/>
              </a:rPr>
              <a:pPr eaLnBrk="1" hangingPunct="1">
                <a:lnSpc>
                  <a:spcPct val="100000"/>
                </a:lnSpc>
                <a:buClrTx/>
                <a:buFontTx/>
                <a:buNone/>
              </a:pPr>
              <a:t>3</a:t>
            </a:fld>
            <a:endParaRPr lang="en-US" dirty="0">
              <a:solidFill>
                <a:srgbClr val="000000"/>
              </a:solidFill>
              <a:latin typeface="Calibri" pitchFamily="34" charset="0"/>
            </a:endParaRPr>
          </a:p>
        </p:txBody>
      </p:sp>
      <p:sp>
        <p:nvSpPr>
          <p:cNvPr id="2" name="Notes Placehold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smtClean="0">
                <a:solidFill>
                  <a:schemeClr val="tx1"/>
                </a:solidFill>
                <a:effectLst/>
              </a:rPr>
              <a:t>Membership Development – regional membership plans. Membership is a CRITICAL priority for the organization and we have seen a much stronger focus on this in the last year or two.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1200" dirty="0" smtClean="0">
              <a:solidFill>
                <a:schemeClr val="tx1"/>
              </a:solidFill>
              <a:effectLst/>
            </a:endParaRPr>
          </a:p>
          <a:p>
            <a:pPr lvl="0"/>
            <a:r>
              <a:rPr lang="en-US" kern="1200" dirty="0" smtClean="0">
                <a:solidFill>
                  <a:schemeClr val="tx1"/>
                </a:solidFill>
                <a:effectLst/>
              </a:rPr>
              <a:t>A big shift for Rotary is that we used to approach membership globally – with standard campaigns that all countries, clubs and districts would be asked to implement consistently.  </a:t>
            </a:r>
            <a:endParaRPr lang="en-US" dirty="0" smtClean="0">
              <a:effectLst/>
            </a:endParaRPr>
          </a:p>
          <a:p>
            <a:r>
              <a:rPr lang="en-US" kern="1200" dirty="0" smtClean="0">
                <a:solidFill>
                  <a:schemeClr val="tx1"/>
                </a:solidFill>
                <a:effectLst/>
              </a:rPr>
              <a:t>  </a:t>
            </a:r>
          </a:p>
          <a:p>
            <a:pPr lvl="0"/>
            <a:r>
              <a:rPr lang="en-US" u="sng" kern="1200" dirty="0" smtClean="0">
                <a:solidFill>
                  <a:schemeClr val="tx1"/>
                </a:solidFill>
                <a:effectLst/>
              </a:rPr>
              <a:t>The RI Board has now approved a regional approach in recognition that one size does not fit all</a:t>
            </a:r>
            <a:r>
              <a:rPr lang="en-US" kern="1200" dirty="0" smtClean="0">
                <a:solidFill>
                  <a:schemeClr val="tx1"/>
                </a:solidFill>
                <a:effectLst/>
              </a:rPr>
              <a:t>. </a:t>
            </a:r>
            <a:endParaRPr lang="en-US" dirty="0" smtClean="0">
              <a:effectLst/>
            </a:endParaRPr>
          </a:p>
          <a:p>
            <a:r>
              <a:rPr lang="en-US" kern="1200" dirty="0" smtClean="0">
                <a:solidFill>
                  <a:schemeClr val="tx1"/>
                </a:solidFill>
                <a:effectLst/>
              </a:rPr>
              <a:t> </a:t>
            </a:r>
          </a:p>
          <a:p>
            <a:pPr lvl="0"/>
            <a:r>
              <a:rPr lang="en-US" kern="1200" dirty="0" smtClean="0">
                <a:solidFill>
                  <a:schemeClr val="tx1"/>
                </a:solidFill>
                <a:effectLst/>
              </a:rPr>
              <a:t>Board has authorized the creation of 22 regional plans so that we may address the varying needs for membership. Some areas have problems keeping members and some do not. Some areas have a very low concentration of Rotarians in the population and show potential for new members. Some areas are ripe for creating new clubs.  E-clubs are a new strategy that work in some areas, but not all. </a:t>
            </a:r>
            <a:endParaRPr lang="en-US" dirty="0" smtClean="0">
              <a:effectLst/>
            </a:endParaRPr>
          </a:p>
          <a:p>
            <a:r>
              <a:rPr lang="en-US" kern="1200" dirty="0" smtClean="0">
                <a:solidFill>
                  <a:schemeClr val="tx1"/>
                </a:solidFill>
                <a:effectLst/>
              </a:rPr>
              <a:t>  </a:t>
            </a:r>
          </a:p>
          <a:p>
            <a:pPr lvl="0"/>
            <a:r>
              <a:rPr lang="en-US" kern="1200" dirty="0" smtClean="0">
                <a:solidFill>
                  <a:schemeClr val="tx1"/>
                </a:solidFill>
                <a:effectLst/>
              </a:rPr>
              <a:t>I think we are at a unique time in Rotary’s history.  We’ve seen stagnant growth for 15 years worldwide and unfortunately, with a small decline in the last two Rotary years. </a:t>
            </a:r>
            <a:br>
              <a:rPr lang="en-US" kern="1200" dirty="0" smtClean="0">
                <a:solidFill>
                  <a:schemeClr val="tx1"/>
                </a:solidFill>
                <a:effectLst/>
              </a:rPr>
            </a:br>
            <a:endParaRPr lang="en-US" dirty="0" smtClean="0">
              <a:effectLst/>
            </a:endParaRPr>
          </a:p>
          <a:p>
            <a:pPr lvl="0"/>
            <a:r>
              <a:rPr lang="en-US" kern="1200" dirty="0" smtClean="0">
                <a:solidFill>
                  <a:schemeClr val="tx1"/>
                </a:solidFill>
                <a:effectLst/>
              </a:rPr>
              <a:t>On the positive side… membership is a huge priority for President Ron, President-elect Gary Huang and even President-nominee Ravi Ravindran. And it has been for Past President Tanaka as well.  </a:t>
            </a:r>
            <a:br>
              <a:rPr lang="en-US" kern="1200" dirty="0" smtClean="0">
                <a:solidFill>
                  <a:schemeClr val="tx1"/>
                </a:solidFill>
                <a:effectLst/>
              </a:rPr>
            </a:br>
            <a:endParaRPr lang="en-US" dirty="0" smtClean="0">
              <a:effectLst/>
            </a:endParaRPr>
          </a:p>
          <a:p>
            <a:pPr lvl="0"/>
            <a:r>
              <a:rPr lang="en-US" kern="1200" dirty="0" smtClean="0">
                <a:solidFill>
                  <a:schemeClr val="tx1"/>
                </a:solidFill>
                <a:effectLst/>
              </a:rPr>
              <a:t>They are all consistent in their support for membership and they will be counting on all of us to support this key initiative.  </a:t>
            </a:r>
            <a:br>
              <a:rPr lang="en-US" kern="1200" dirty="0" smtClean="0">
                <a:solidFill>
                  <a:schemeClr val="tx1"/>
                </a:solidFill>
                <a:effectLst/>
              </a:rPr>
            </a:br>
            <a:endParaRPr lang="en-US"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baseline="0" dirty="0" smtClean="0">
                <a:solidFill>
                  <a:schemeClr val="tx1"/>
                </a:solidFill>
                <a:effectLst/>
              </a:rPr>
              <a:t>You as regional coordinators are a critical partner in membership development. I thank you all for the time and energy you are putting in to supporting membership development.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1200" baseline="0" dirty="0" smtClean="0">
              <a:solidFill>
                <a:schemeClr val="tx1"/>
              </a:solidFill>
              <a:effectLst/>
            </a:endParaRPr>
          </a:p>
          <a:p>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Learning &amp; Development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This team develops curriculum for training events – like this Coordinator Institute!  And of course the most important initiative today is this event!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They also support the Convention, International Assembly, and there is a significant focus on webinars and </a:t>
            </a:r>
            <a:r>
              <a:rPr lang="en-US" sz="1200" kern="1200" baseline="0" dirty="0" err="1" smtClean="0">
                <a:solidFill>
                  <a:schemeClr val="tx1"/>
                </a:solidFill>
                <a:effectLst/>
                <a:latin typeface="Arial" pitchFamily="-107" charset="0"/>
                <a:ea typeface="ヒラギノ角ゴ Pro W3" pitchFamily="-107" charset="-128"/>
                <a:cs typeface="ヒラギノ角ゴ Pro W3" pitchFamily="-107" charset="-128"/>
              </a:rPr>
              <a:t>elearning</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I should also mention that this team supports training on new initiatives for the organization (for example the Future Vision launch last year and the new visual identify for this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extLst>
      <p:ext uri="{BB962C8B-B14F-4D97-AF65-F5344CB8AC3E}">
        <p14:creationId xmlns:p14="http://schemas.microsoft.com/office/powerpoint/2010/main" val="281608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Meetings &amp; Events is the team which supports the logistics, registration, housing, stage production for events that range from 10 people to 40,000 people.  They support the International Convention, Assembly and this event as well.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extLst>
      <p:ext uri="{BB962C8B-B14F-4D97-AF65-F5344CB8AC3E}">
        <p14:creationId xmlns:p14="http://schemas.microsoft.com/office/powerpoint/2010/main" val="396059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Programs &amp; Grants – a newer group combining both funded and unfunded programs. The idea is to support service from Rotary clubs, whether or not they receive a grant from The Rotary Foundation. The major focus for this group is the first year of the new grant model.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extLst>
      <p:ext uri="{BB962C8B-B14F-4D97-AF65-F5344CB8AC3E}">
        <p14:creationId xmlns:p14="http://schemas.microsoft.com/office/powerpoint/2010/main" val="20274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Member Services – important initiative is the Regional Coordinator support of course! A focus this year is continued improvement of the Rotary Support Center (aka Contact Center).  Abandon rates are down by 50% from last year, but we are still working to improve response times.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extLst>
      <p:ext uri="{BB962C8B-B14F-4D97-AF65-F5344CB8AC3E}">
        <p14:creationId xmlns:p14="http://schemas.microsoft.com/office/powerpoint/2010/main" val="144498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hasCustomPrompt="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Subject</a:t>
            </a:r>
          </a:p>
          <a:p>
            <a:r>
              <a:rPr lang="en-US" dirty="0" smtClean="0"/>
              <a:t>Presenter</a:t>
            </a:r>
          </a:p>
          <a:p>
            <a:r>
              <a:rPr lang="en-US" dirty="0" smtClean="0"/>
              <a:t>Date</a:t>
            </a:r>
            <a:endParaRPr lang="en-US" dirty="0"/>
          </a:p>
        </p:txBody>
      </p:sp>
    </p:spTree>
    <p:extLst>
      <p:ext uri="{BB962C8B-B14F-4D97-AF65-F5344CB8AC3E}">
        <p14:creationId xmlns:p14="http://schemas.microsoft.com/office/powerpoint/2010/main" val="15799182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1600">
                <a:solidFill>
                  <a:srgbClr val="919295"/>
                </a:solidFill>
                <a:latin typeface="Georgia"/>
                <a:cs typeface="Georgia"/>
              </a:defRPr>
            </a:lvl2pPr>
            <a:lvl3pPr marL="0" indent="0">
              <a:buFontTx/>
              <a:buNone/>
              <a:defRPr sz="1600" b="1">
                <a:solidFill>
                  <a:srgbClr val="687D90"/>
                </a:solidFill>
                <a:latin typeface="Georgia"/>
                <a:cs typeface="Georgia"/>
              </a:defRPr>
            </a:lvl3pPr>
            <a:lvl4pPr marL="338328" indent="-219456">
              <a:buClr>
                <a:srgbClr val="005DAA"/>
              </a:buClr>
              <a:buFont typeface="Wingdings" charset="2"/>
              <a:buChar char="§"/>
              <a:defRPr sz="16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3181769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9144000" cy="6857998"/>
          </a:xfrm>
          <a:prstGeom prst="rect">
            <a:avLst/>
          </a:prstGeom>
          <a:solidFill>
            <a:srgbClr val="687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486" y="6165126"/>
            <a:ext cx="1369028" cy="51435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93688" y="6468172"/>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Team</a:t>
            </a:r>
            <a:r>
              <a:rPr lang="en-US" sz="900" baseline="0" dirty="0" smtClean="0">
                <a:solidFill>
                  <a:srgbClr val="BCBDC0"/>
                </a:solidFill>
                <a:latin typeface="Arial Narrow"/>
                <a:cs typeface="Arial Narrow"/>
              </a:rPr>
              <a:t> Update</a:t>
            </a:r>
            <a:r>
              <a:rPr lang="en-US" sz="900" dirty="0" smtClean="0">
                <a:solidFill>
                  <a:srgbClr val="BCBDC0"/>
                </a:solidFill>
                <a:latin typeface="Arial Narrow"/>
                <a:cs typeface="Arial Narrow"/>
              </a:rPr>
              <a:t>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57" y="6265119"/>
            <a:ext cx="1082949" cy="406105"/>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663"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5" name="TextBox 4"/>
          <p:cNvSpPr txBox="1"/>
          <p:nvPr userDrawn="1"/>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Team</a:t>
            </a:r>
            <a:r>
              <a:rPr lang="en-US" sz="900" baseline="0" dirty="0" smtClean="0">
                <a:solidFill>
                  <a:srgbClr val="BCBDC0"/>
                </a:solidFill>
                <a:latin typeface="Arial Narrow"/>
                <a:cs typeface="Arial Narrow"/>
              </a:rPr>
              <a:t> Update</a:t>
            </a:r>
            <a:r>
              <a:rPr lang="en-US" sz="900" dirty="0" smtClean="0">
                <a:solidFill>
                  <a:srgbClr val="BCBDC0"/>
                </a:solidFill>
                <a:latin typeface="Arial Narrow"/>
                <a:cs typeface="Arial Narrow"/>
              </a:rPr>
              <a:t>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558" y="6264738"/>
            <a:ext cx="1082946" cy="406868"/>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707"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png"/><Relationship Id="rId13" Type="http://schemas.openxmlformats.org/officeDocument/2006/relationships/image" Target="../media/image10.jpeg"/><Relationship Id="rId1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JPG"/><Relationship Id="rId9" Type="http://schemas.openxmlformats.org/officeDocument/2006/relationships/image" Target="../media/image6.png"/><Relationship Id="rId10"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76200" y="35814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defTabSz="457200" rtl="0" eaLnBrk="1" latinLnBrk="0" hangingPunct="1">
              <a:spcBef>
                <a:spcPct val="0"/>
              </a:spcBef>
              <a:buNone/>
              <a:defRPr sz="4400" b="0" i="0" kern="1200">
                <a:solidFill>
                  <a:schemeClr val="bg1"/>
                </a:solidFill>
                <a:latin typeface="Arial Narrow"/>
                <a:ea typeface="+mj-ea"/>
                <a:cs typeface="Arial Narrow"/>
              </a:defRPr>
            </a:lvl1pPr>
          </a:lstStyle>
          <a:p>
            <a:r>
              <a:rPr lang="en-US" smtClean="0"/>
              <a:t>FINANCIAL SERVICES</a:t>
            </a:r>
            <a:endParaRPr lang="en-US" dirty="0"/>
          </a:p>
        </p:txBody>
      </p:sp>
      <p:sp>
        <p:nvSpPr>
          <p:cNvPr id="5" name="Subtitle 6"/>
          <p:cNvSpPr txBox="1">
            <a:spLocks/>
          </p:cNvSpPr>
          <p:nvPr/>
        </p:nvSpPr>
        <p:spPr>
          <a:xfrm>
            <a:off x="685800" y="4687944"/>
            <a:ext cx="6400800" cy="1255656"/>
          </a:xfrm>
          <a:prstGeom prst="rect">
            <a:avLst/>
          </a:prstGeom>
        </p:spPr>
        <p:txBody>
          <a:bodyPr lIns="0" tIns="0" rIns="0" bIns="0">
            <a:normAutofit/>
          </a:bodyPr>
          <a:lstStyle>
            <a:lvl1pPr marL="0" indent="0" algn="l" defTabSz="457200" rtl="0" eaLnBrk="1" latinLnBrk="0" hangingPunct="1">
              <a:spcBef>
                <a:spcPts val="0"/>
              </a:spcBef>
              <a:buFont typeface="Arial"/>
              <a:buNone/>
              <a:defRPr sz="2000" kern="1200">
                <a:solidFill>
                  <a:schemeClr val="bg1"/>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Coordinators and Advisers Institute</a:t>
            </a:r>
          </a:p>
          <a:p>
            <a:r>
              <a:rPr lang="en-US" dirty="0" smtClean="0"/>
              <a:t>Lori Carlson</a:t>
            </a:r>
          </a:p>
          <a:p>
            <a:r>
              <a:rPr lang="en-US" dirty="0" smtClean="0"/>
              <a:t>March 2014</a:t>
            </a:r>
          </a:p>
          <a:p>
            <a:endParaRPr lang="en-US" dirty="0"/>
          </a:p>
        </p:txBody>
      </p:sp>
    </p:spTree>
    <p:extLst>
      <p:ext uri="{BB962C8B-B14F-4D97-AF65-F5344CB8AC3E}">
        <p14:creationId xmlns:p14="http://schemas.microsoft.com/office/powerpoint/2010/main" val="28349785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81000" y="457200"/>
            <a:ext cx="8763000" cy="533400"/>
          </a:xfrm>
        </p:spPr>
        <p:txBody>
          <a:bodyPr/>
          <a:lstStyle/>
          <a:p>
            <a:r>
              <a:rPr lang="en-US" dirty="0" smtClean="0"/>
              <a:t>FINANCIAL SERVICES TEAM</a:t>
            </a:r>
            <a:endParaRPr lang="en-US" dirty="0"/>
          </a:p>
        </p:txBody>
      </p:sp>
      <p:graphicFrame>
        <p:nvGraphicFramePr>
          <p:cNvPr id="7" name="Diagram 6"/>
          <p:cNvGraphicFramePr/>
          <p:nvPr>
            <p:extLst>
              <p:ext uri="{D42A27DB-BD31-4B8C-83A1-F6EECF244321}">
                <p14:modId xmlns:p14="http://schemas.microsoft.com/office/powerpoint/2010/main" val="4116412362"/>
              </p:ext>
            </p:extLst>
          </p:nvPr>
        </p:nvGraphicFramePr>
        <p:xfrm>
          <a:off x="381000" y="11430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6276" y="676754"/>
            <a:ext cx="722779" cy="1084169"/>
          </a:xfrm>
          <a:prstGeom prst="rect">
            <a:avLst/>
          </a:prstGeom>
        </p:spPr>
      </p:pic>
      <p:pic>
        <p:nvPicPr>
          <p:cNvPr id="9" name="Picture 2" descr="\\RI-FS09\Secure$\Financial Services\FD300 - Planning &amp; Analysis - Private\Admin\Org\Photos\Bernadette Knight.JPG"/>
          <p:cNvPicPr>
            <a:picLocks noChangeAspect="1" noChangeArrowheads="1"/>
          </p:cNvPicPr>
          <p:nvPr/>
        </p:nvPicPr>
        <p:blipFill rotWithShape="1">
          <a:blip r:embed="rId9">
            <a:extLst>
              <a:ext uri="{28A0092B-C50C-407E-A947-70E740481C1C}">
                <a14:useLocalDpi xmlns:a14="http://schemas.microsoft.com/office/drawing/2010/main" val="0"/>
              </a:ext>
            </a:extLst>
          </a:blip>
          <a:srcRect l="15910" r="13636" b="11365"/>
          <a:stretch/>
        </p:blipFill>
        <p:spPr bwMode="auto">
          <a:xfrm>
            <a:off x="1377251" y="1101377"/>
            <a:ext cx="746311" cy="959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chumerc\AppData\Local\Microsoft\Windows\Temporary Internet Files\Content.Outlook\D2TYTTAQ\DaveStumpf.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1218839"/>
            <a:ext cx="689425" cy="9909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chumerc\AppData\Local\Microsoft\Windows\Temporary Internet Files\Content.Outlook\D2TYTTAQ\Lori_Carlson_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2570302"/>
            <a:ext cx="892917" cy="12500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572000"/>
            <a:ext cx="786751" cy="932815"/>
          </a:xfrm>
          <a:prstGeom prst="rect">
            <a:avLst/>
          </a:prstGeom>
          <a:noFill/>
          <a:ln>
            <a:noFill/>
          </a:ln>
        </p:spPr>
      </p:pic>
      <p:pic>
        <p:nvPicPr>
          <p:cNvPr id="13" name="Picture 2" descr="U:\Images\Ahme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6022" y="4301530"/>
            <a:ext cx="972872" cy="10508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Images\Julita_Brzozowsk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6610" y="4924847"/>
            <a:ext cx="621189" cy="93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457200"/>
            <a:ext cx="8763000" cy="533400"/>
          </a:xfrm>
        </p:spPr>
        <p:txBody>
          <a:bodyPr/>
          <a:lstStyle/>
          <a:p>
            <a:r>
              <a:rPr lang="en-US" dirty="0" smtClean="0"/>
              <a:t>FINANCIAL SUSTAINABILITY</a:t>
            </a:r>
            <a:endParaRPr lang="en-US" dirty="0"/>
          </a:p>
        </p:txBody>
      </p:sp>
      <p:pic>
        <p:nvPicPr>
          <p:cNvPr id="14" name="Picture 2" descr="http://next-element.com/wp-content/uploads/2013/09/pic_buildingblo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5562600" cy="51565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24200" y="2209800"/>
            <a:ext cx="2362200" cy="1384995"/>
          </a:xfrm>
          <a:prstGeom prst="rect">
            <a:avLst/>
          </a:prstGeom>
          <a:noFill/>
        </p:spPr>
        <p:txBody>
          <a:bodyPr wrap="square" rtlCol="0">
            <a:spAutoFit/>
          </a:bodyPr>
          <a:lstStyle/>
          <a:p>
            <a:pPr algn="ctr"/>
            <a:r>
              <a:rPr lang="en-US" sz="2800" b="1" dirty="0">
                <a:solidFill>
                  <a:schemeClr val="tx2"/>
                </a:solidFill>
                <a:latin typeface="Georgia"/>
                <a:cs typeface="Georgia"/>
              </a:rPr>
              <a:t>Strong </a:t>
            </a:r>
            <a:endParaRPr lang="en-US" sz="2800" b="1" dirty="0" smtClean="0">
              <a:solidFill>
                <a:schemeClr val="tx2"/>
              </a:solidFill>
              <a:latin typeface="Georgia"/>
              <a:cs typeface="Georgia"/>
            </a:endParaRPr>
          </a:p>
          <a:p>
            <a:pPr algn="ctr"/>
            <a:r>
              <a:rPr lang="en-US" sz="2800" b="1" dirty="0" smtClean="0">
                <a:solidFill>
                  <a:schemeClr val="tx2"/>
                </a:solidFill>
                <a:latin typeface="Georgia"/>
                <a:cs typeface="Georgia"/>
              </a:rPr>
              <a:t>financial governance</a:t>
            </a:r>
            <a:endParaRPr lang="en-US" sz="2800" b="1" dirty="0">
              <a:solidFill>
                <a:schemeClr val="tx2"/>
              </a:solidFill>
              <a:latin typeface="Georgia"/>
              <a:cs typeface="Georgia"/>
            </a:endParaRPr>
          </a:p>
        </p:txBody>
      </p:sp>
      <p:sp>
        <p:nvSpPr>
          <p:cNvPr id="16" name="TextBox 15"/>
          <p:cNvSpPr txBox="1"/>
          <p:nvPr/>
        </p:nvSpPr>
        <p:spPr>
          <a:xfrm>
            <a:off x="1828800" y="3923736"/>
            <a:ext cx="2209800" cy="1815882"/>
          </a:xfrm>
          <a:prstGeom prst="rect">
            <a:avLst/>
          </a:prstGeom>
          <a:noFill/>
        </p:spPr>
        <p:txBody>
          <a:bodyPr wrap="square" rtlCol="0">
            <a:spAutoFit/>
          </a:bodyPr>
          <a:lstStyle/>
          <a:p>
            <a:pPr algn="ctr"/>
            <a:r>
              <a:rPr lang="en-US" sz="2800" b="1" dirty="0">
                <a:solidFill>
                  <a:srgbClr val="000000"/>
                </a:solidFill>
                <a:latin typeface="Georgia"/>
                <a:cs typeface="Georgia"/>
              </a:rPr>
              <a:t>Financial </a:t>
            </a:r>
            <a:endParaRPr lang="en-US" sz="2800" b="1" dirty="0" smtClean="0">
              <a:solidFill>
                <a:srgbClr val="000000"/>
              </a:solidFill>
              <a:latin typeface="Georgia"/>
              <a:cs typeface="Georgia"/>
            </a:endParaRPr>
          </a:p>
          <a:p>
            <a:pPr algn="ctr"/>
            <a:r>
              <a:rPr lang="en-US" sz="2800" b="1" dirty="0" smtClean="0">
                <a:solidFill>
                  <a:srgbClr val="000000"/>
                </a:solidFill>
                <a:latin typeface="Georgia"/>
                <a:cs typeface="Georgia"/>
              </a:rPr>
              <a:t>roadmap </a:t>
            </a:r>
            <a:r>
              <a:rPr lang="en-US" sz="2800" b="1" dirty="0">
                <a:solidFill>
                  <a:srgbClr val="000000"/>
                </a:solidFill>
                <a:latin typeface="Georgia"/>
                <a:cs typeface="Georgia"/>
              </a:rPr>
              <a:t>for </a:t>
            </a:r>
            <a:endParaRPr lang="en-US" sz="2800" b="1" dirty="0" smtClean="0">
              <a:solidFill>
                <a:srgbClr val="000000"/>
              </a:solidFill>
              <a:latin typeface="Georgia"/>
              <a:cs typeface="Georgia"/>
            </a:endParaRPr>
          </a:p>
          <a:p>
            <a:pPr algn="ctr"/>
            <a:r>
              <a:rPr lang="en-US" sz="2800" b="1" dirty="0" smtClean="0">
                <a:solidFill>
                  <a:srgbClr val="000000"/>
                </a:solidFill>
                <a:latin typeface="Georgia"/>
                <a:cs typeface="Georgia"/>
              </a:rPr>
              <a:t>the </a:t>
            </a:r>
            <a:r>
              <a:rPr lang="en-US" sz="2800" b="1" dirty="0">
                <a:solidFill>
                  <a:srgbClr val="000000"/>
                </a:solidFill>
                <a:latin typeface="Georgia"/>
                <a:cs typeface="Georgia"/>
              </a:rPr>
              <a:t>future</a:t>
            </a:r>
          </a:p>
        </p:txBody>
      </p:sp>
      <p:sp>
        <p:nvSpPr>
          <p:cNvPr id="17" name="TextBox 16"/>
          <p:cNvSpPr txBox="1"/>
          <p:nvPr/>
        </p:nvSpPr>
        <p:spPr>
          <a:xfrm>
            <a:off x="4038600" y="4231512"/>
            <a:ext cx="2514600" cy="954107"/>
          </a:xfrm>
          <a:prstGeom prst="rect">
            <a:avLst/>
          </a:prstGeom>
          <a:noFill/>
        </p:spPr>
        <p:txBody>
          <a:bodyPr wrap="square" rtlCol="0">
            <a:spAutoFit/>
          </a:bodyPr>
          <a:lstStyle/>
          <a:p>
            <a:pPr algn="ctr"/>
            <a:r>
              <a:rPr lang="en-US" sz="2800" b="1" dirty="0">
                <a:solidFill>
                  <a:schemeClr val="tx2"/>
                </a:solidFill>
                <a:latin typeface="Georgia"/>
                <a:cs typeface="Georgia"/>
              </a:rPr>
              <a:t>Stewardship </a:t>
            </a:r>
            <a:endParaRPr lang="en-US" sz="2800" b="1" dirty="0" smtClean="0">
              <a:solidFill>
                <a:schemeClr val="tx2"/>
              </a:solidFill>
              <a:latin typeface="Georgia"/>
              <a:cs typeface="Georgia"/>
            </a:endParaRPr>
          </a:p>
          <a:p>
            <a:pPr algn="ctr"/>
            <a:r>
              <a:rPr lang="en-US" sz="2800" b="1" dirty="0" smtClean="0">
                <a:solidFill>
                  <a:schemeClr val="tx2"/>
                </a:solidFill>
                <a:latin typeface="Georgia"/>
                <a:cs typeface="Georgia"/>
              </a:rPr>
              <a:t>of funds</a:t>
            </a:r>
            <a:endParaRPr lang="en-US" sz="2800" b="1" dirty="0">
              <a:solidFill>
                <a:schemeClr val="tx2"/>
              </a:solidFill>
              <a:latin typeface="Georgia"/>
              <a:cs typeface="Georgia"/>
            </a:endParaRPr>
          </a:p>
        </p:txBody>
      </p:sp>
    </p:spTree>
    <p:extLst>
      <p:ext uri="{BB962C8B-B14F-4D97-AF65-F5344CB8AC3E}">
        <p14:creationId xmlns:p14="http://schemas.microsoft.com/office/powerpoint/2010/main" val="219599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457200"/>
            <a:ext cx="8763000" cy="533400"/>
          </a:xfrm>
        </p:spPr>
        <p:txBody>
          <a:bodyPr/>
          <a:lstStyle/>
          <a:p>
            <a:r>
              <a:rPr lang="en-US" dirty="0" smtClean="0"/>
              <a:t>FINANCIAL GOVERNANCE</a:t>
            </a:r>
            <a:endParaRPr lang="en-US" dirty="0"/>
          </a:p>
        </p:txBody>
      </p:sp>
      <p:sp>
        <p:nvSpPr>
          <p:cNvPr id="7" name="Rectangle 6"/>
          <p:cNvSpPr/>
          <p:nvPr/>
        </p:nvSpPr>
        <p:spPr>
          <a:xfrm>
            <a:off x="1592035" y="1488095"/>
            <a:ext cx="2950029" cy="40011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Georgia" pitchFamily="18" charset="0"/>
            </a:endParaRPr>
          </a:p>
        </p:txBody>
      </p:sp>
      <p:sp>
        <p:nvSpPr>
          <p:cNvPr id="8" name="TextBox 7"/>
          <p:cNvSpPr txBox="1"/>
          <p:nvPr/>
        </p:nvSpPr>
        <p:spPr>
          <a:xfrm>
            <a:off x="1529443" y="1484403"/>
            <a:ext cx="3012621" cy="461665"/>
          </a:xfrm>
          <a:prstGeom prst="rect">
            <a:avLst/>
          </a:prstGeom>
          <a:noFill/>
        </p:spPr>
        <p:txBody>
          <a:bodyPr wrap="square" lIns="0" rIns="0" rtlCol="0">
            <a:spAutoFit/>
          </a:bodyPr>
          <a:lstStyle/>
          <a:p>
            <a:pPr algn="ctr"/>
            <a:r>
              <a:rPr lang="en-US" dirty="0" smtClean="0">
                <a:solidFill>
                  <a:schemeClr val="bg1"/>
                </a:solidFill>
                <a:latin typeface="Georgia" pitchFamily="18" charset="0"/>
                <a:cs typeface="Arial Narrow"/>
              </a:rPr>
              <a:t>Rotary International</a:t>
            </a:r>
            <a:endParaRPr lang="en-US" sz="2800" dirty="0" smtClean="0">
              <a:solidFill>
                <a:schemeClr val="bg1"/>
              </a:solidFill>
              <a:latin typeface="Georgia" pitchFamily="18" charset="0"/>
              <a:cs typeface="Arial Narrow"/>
            </a:endParaRPr>
          </a:p>
        </p:txBody>
      </p:sp>
      <p:sp>
        <p:nvSpPr>
          <p:cNvPr id="9" name="TextBox 8"/>
          <p:cNvSpPr txBox="1"/>
          <p:nvPr/>
        </p:nvSpPr>
        <p:spPr>
          <a:xfrm>
            <a:off x="4618264" y="1488095"/>
            <a:ext cx="2971800" cy="400110"/>
          </a:xfrm>
          <a:prstGeom prst="rect">
            <a:avLst/>
          </a:prstGeom>
        </p:spPr>
        <p:style>
          <a:lnRef idx="3">
            <a:schemeClr val="lt1"/>
          </a:lnRef>
          <a:fillRef idx="1">
            <a:schemeClr val="accent1"/>
          </a:fillRef>
          <a:effectRef idx="1">
            <a:schemeClr val="accent1"/>
          </a:effectRef>
          <a:fontRef idx="minor">
            <a:schemeClr val="lt1"/>
          </a:fontRef>
        </p:style>
        <p:txBody>
          <a:bodyPr wrap="square" lIns="0" rtlCol="0">
            <a:spAutoFit/>
          </a:bodyPr>
          <a:lstStyle/>
          <a:p>
            <a:pPr algn="ctr"/>
            <a:r>
              <a:rPr lang="en-US" sz="2000" dirty="0">
                <a:solidFill>
                  <a:schemeClr val="bg1"/>
                </a:solidFill>
                <a:latin typeface="Georgia" pitchFamily="18" charset="0"/>
                <a:cs typeface="Arial Narrow"/>
              </a:rPr>
              <a:t>The Rotary </a:t>
            </a:r>
            <a:r>
              <a:rPr lang="en-US" sz="2000" dirty="0" smtClean="0">
                <a:solidFill>
                  <a:schemeClr val="bg1"/>
                </a:solidFill>
                <a:latin typeface="Georgia" pitchFamily="18" charset="0"/>
                <a:cs typeface="Arial Narrow"/>
              </a:rPr>
              <a:t>Foundation</a:t>
            </a:r>
            <a:endParaRPr lang="en-US" sz="2000" dirty="0">
              <a:solidFill>
                <a:schemeClr val="bg1"/>
              </a:solidFill>
              <a:latin typeface="Georgia" pitchFamily="18" charset="0"/>
              <a:cs typeface="Arial Narrow"/>
            </a:endParaRPr>
          </a:p>
        </p:txBody>
      </p:sp>
      <p:sp>
        <p:nvSpPr>
          <p:cNvPr id="10" name="TextBox 9"/>
          <p:cNvSpPr txBox="1"/>
          <p:nvPr/>
        </p:nvSpPr>
        <p:spPr>
          <a:xfrm>
            <a:off x="1575707" y="3340232"/>
            <a:ext cx="6014357"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000" dirty="0" smtClean="0">
                <a:solidFill>
                  <a:schemeClr val="bg1"/>
                </a:solidFill>
                <a:latin typeface="Georgia" pitchFamily="18" charset="0"/>
              </a:rPr>
              <a:t>Joint Cost Allocation Committee</a:t>
            </a:r>
            <a:endParaRPr lang="en-US" sz="2000" dirty="0">
              <a:solidFill>
                <a:schemeClr val="bg1"/>
              </a:solidFill>
              <a:latin typeface="Georgia" pitchFamily="18" charset="0"/>
            </a:endParaRPr>
          </a:p>
        </p:txBody>
      </p:sp>
      <p:sp>
        <p:nvSpPr>
          <p:cNvPr id="11" name="TextBox 10"/>
          <p:cNvSpPr txBox="1"/>
          <p:nvPr/>
        </p:nvSpPr>
        <p:spPr>
          <a:xfrm>
            <a:off x="1575707" y="3797432"/>
            <a:ext cx="6014357"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dirty="0" smtClean="0">
                <a:solidFill>
                  <a:schemeClr val="bg1"/>
                </a:solidFill>
                <a:latin typeface="Georgia" pitchFamily="18" charset="0"/>
              </a:rPr>
              <a:t>Audit Committee</a:t>
            </a:r>
            <a:endParaRPr lang="en-US" sz="2000" dirty="0">
              <a:solidFill>
                <a:schemeClr val="bg1"/>
              </a:solidFill>
              <a:latin typeface="Georgia" pitchFamily="18" charset="0"/>
            </a:endParaRPr>
          </a:p>
        </p:txBody>
      </p:sp>
      <p:sp>
        <p:nvSpPr>
          <p:cNvPr id="12" name="TextBox 11"/>
          <p:cNvSpPr txBox="1"/>
          <p:nvPr/>
        </p:nvSpPr>
        <p:spPr>
          <a:xfrm>
            <a:off x="1562510" y="4662988"/>
            <a:ext cx="6014357"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dirty="0" smtClean="0">
                <a:solidFill>
                  <a:schemeClr val="bg1"/>
                </a:solidFill>
                <a:latin typeface="Georgia" pitchFamily="18" charset="0"/>
              </a:rPr>
              <a:t>Investment Committee</a:t>
            </a:r>
            <a:endParaRPr lang="en-US" sz="2000" dirty="0">
              <a:solidFill>
                <a:schemeClr val="bg1"/>
              </a:solidFill>
              <a:latin typeface="Georgia" pitchFamily="18" charset="0"/>
            </a:endParaRPr>
          </a:p>
        </p:txBody>
      </p:sp>
      <p:sp>
        <p:nvSpPr>
          <p:cNvPr id="13" name="TextBox 12"/>
          <p:cNvSpPr txBox="1"/>
          <p:nvPr/>
        </p:nvSpPr>
        <p:spPr>
          <a:xfrm>
            <a:off x="1575707" y="1956964"/>
            <a:ext cx="2966357" cy="1323439"/>
          </a:xfrm>
          <a:prstGeom prst="rect">
            <a:avLst/>
          </a:prstGeom>
        </p:spPr>
        <p:style>
          <a:lnRef idx="3">
            <a:schemeClr val="lt1"/>
          </a:lnRef>
          <a:fillRef idx="1">
            <a:schemeClr val="dk1"/>
          </a:fillRef>
          <a:effectRef idx="1">
            <a:schemeClr val="dk1"/>
          </a:effectRef>
          <a:fontRef idx="minor">
            <a:schemeClr val="lt1"/>
          </a:fontRef>
        </p:style>
        <p:txBody>
          <a:bodyPr wrap="square" lIns="0" tIns="91440" rIns="0" bIns="91440" rtlCol="0">
            <a:spAutoFit/>
          </a:bodyPr>
          <a:lstStyle/>
          <a:p>
            <a:pPr algn="ctr" eaLnBrk="0" hangingPunct="0"/>
            <a:r>
              <a:rPr kumimoji="0" lang="en-US" sz="2000" b="1" dirty="0" smtClean="0">
                <a:solidFill>
                  <a:srgbClr val="000000"/>
                </a:solidFill>
                <a:latin typeface="Georgia" pitchFamily="18" charset="0"/>
                <a:ea typeface="ヒラギノ角ゴ Pro W3" pitchFamily="-107" charset="-128"/>
                <a:cs typeface="Georgia"/>
              </a:rPr>
              <a:t>Board </a:t>
            </a:r>
            <a:r>
              <a:rPr kumimoji="0" lang="en-US" sz="2000" b="1" dirty="0">
                <a:solidFill>
                  <a:srgbClr val="000000"/>
                </a:solidFill>
                <a:latin typeface="Georgia" pitchFamily="18" charset="0"/>
                <a:ea typeface="ヒラギノ角ゴ Pro W3" pitchFamily="-107" charset="-128"/>
                <a:cs typeface="Georgia"/>
              </a:rPr>
              <a:t>of Directors</a:t>
            </a:r>
          </a:p>
          <a:p>
            <a:pPr algn="ctr" eaLnBrk="0" hangingPunct="0"/>
            <a:r>
              <a:rPr kumimoji="0" lang="en-US" sz="1800" dirty="0" smtClean="0">
                <a:solidFill>
                  <a:srgbClr val="000000"/>
                </a:solidFill>
                <a:latin typeface="Georgia" pitchFamily="18" charset="0"/>
                <a:ea typeface="ヒラギノ角ゴ Pro W3" pitchFamily="-107" charset="-128"/>
                <a:cs typeface="Georgia"/>
              </a:rPr>
              <a:t>Finance Committee</a:t>
            </a:r>
          </a:p>
          <a:p>
            <a:pPr algn="ctr" eaLnBrk="0" hangingPunct="0"/>
            <a:r>
              <a:rPr kumimoji="0" lang="en-US" sz="1800" dirty="0" smtClean="0">
                <a:solidFill>
                  <a:srgbClr val="000000"/>
                </a:solidFill>
                <a:latin typeface="Georgia" pitchFamily="18" charset="0"/>
                <a:ea typeface="ヒラギノ角ゴ Pro W3" pitchFamily="-107" charset="-128"/>
                <a:cs typeface="Georgia"/>
              </a:rPr>
              <a:t>Treasurer</a:t>
            </a:r>
          </a:p>
          <a:p>
            <a:pPr algn="ctr" eaLnBrk="0" hangingPunct="0"/>
            <a:endParaRPr kumimoji="0" lang="en-US" sz="1800" dirty="0">
              <a:solidFill>
                <a:srgbClr val="000000"/>
              </a:solidFill>
              <a:latin typeface="Georgia" pitchFamily="18" charset="0"/>
              <a:ea typeface="ヒラギノ角ゴ Pro W3" pitchFamily="-107" charset="-128"/>
              <a:cs typeface="Georgia"/>
            </a:endParaRPr>
          </a:p>
        </p:txBody>
      </p:sp>
      <p:sp>
        <p:nvSpPr>
          <p:cNvPr id="14" name="TextBox 13"/>
          <p:cNvSpPr txBox="1"/>
          <p:nvPr/>
        </p:nvSpPr>
        <p:spPr>
          <a:xfrm>
            <a:off x="4618264" y="1956964"/>
            <a:ext cx="2971800" cy="1323439"/>
          </a:xfrm>
          <a:prstGeom prst="rect">
            <a:avLst/>
          </a:prstGeom>
        </p:spPr>
        <p:style>
          <a:lnRef idx="3">
            <a:schemeClr val="lt1"/>
          </a:lnRef>
          <a:fillRef idx="1">
            <a:schemeClr val="dk1"/>
          </a:fillRef>
          <a:effectRef idx="1">
            <a:schemeClr val="dk1"/>
          </a:effectRef>
          <a:fontRef idx="minor">
            <a:schemeClr val="lt1"/>
          </a:fontRef>
        </p:style>
        <p:txBody>
          <a:bodyPr wrap="square" lIns="0" tIns="91440" rIns="0" bIns="91440" rtlCol="0">
            <a:spAutoFit/>
          </a:bodyPr>
          <a:lstStyle/>
          <a:p>
            <a:pPr algn="ctr"/>
            <a:r>
              <a:rPr kumimoji="0" lang="en-US" sz="2000" b="1" dirty="0" smtClean="0">
                <a:solidFill>
                  <a:srgbClr val="000000"/>
                </a:solidFill>
                <a:latin typeface="Georgia" pitchFamily="18" charset="0"/>
                <a:ea typeface="ヒラギノ角ゴ Pro W3" pitchFamily="-107" charset="-128"/>
                <a:cs typeface="Georgia"/>
              </a:rPr>
              <a:t>Board </a:t>
            </a:r>
            <a:r>
              <a:rPr kumimoji="0" lang="en-US" sz="2000" b="1" dirty="0">
                <a:solidFill>
                  <a:srgbClr val="000000"/>
                </a:solidFill>
                <a:latin typeface="Georgia" pitchFamily="18" charset="0"/>
                <a:ea typeface="ヒラギノ角ゴ Pro W3" pitchFamily="-107" charset="-128"/>
                <a:cs typeface="Georgia"/>
              </a:rPr>
              <a:t>of Trustees</a:t>
            </a:r>
          </a:p>
          <a:p>
            <a:pPr algn="ctr"/>
            <a:r>
              <a:rPr kumimoji="0" lang="en-US" sz="1800" dirty="0">
                <a:solidFill>
                  <a:srgbClr val="000000"/>
                </a:solidFill>
                <a:latin typeface="Georgia" pitchFamily="18" charset="0"/>
                <a:ea typeface="ヒラギノ角ゴ Pro W3" pitchFamily="-107" charset="-128"/>
                <a:cs typeface="Georgia"/>
              </a:rPr>
              <a:t>Finance </a:t>
            </a:r>
            <a:r>
              <a:rPr kumimoji="0" lang="en-US" sz="1800" dirty="0" smtClean="0">
                <a:solidFill>
                  <a:srgbClr val="000000"/>
                </a:solidFill>
                <a:latin typeface="Georgia" pitchFamily="18" charset="0"/>
                <a:ea typeface="ヒラギノ角ゴ Pro W3" pitchFamily="-107" charset="-128"/>
                <a:cs typeface="Georgia"/>
              </a:rPr>
              <a:t>Committee</a:t>
            </a:r>
          </a:p>
          <a:p>
            <a:pPr algn="ctr"/>
            <a:r>
              <a:rPr kumimoji="0" lang="en-US" sz="1800" dirty="0" smtClean="0">
                <a:solidFill>
                  <a:srgbClr val="000000"/>
                </a:solidFill>
                <a:latin typeface="Georgia" pitchFamily="18" charset="0"/>
                <a:ea typeface="ヒラギノ角ゴ Pro W3" pitchFamily="-107" charset="-128"/>
                <a:cs typeface="Georgia"/>
              </a:rPr>
              <a:t>Stewardship Committee</a:t>
            </a:r>
          </a:p>
          <a:p>
            <a:pPr algn="ctr"/>
            <a:endParaRPr kumimoji="0" lang="en-US" sz="1800" dirty="0">
              <a:solidFill>
                <a:srgbClr val="000000"/>
              </a:solidFill>
              <a:latin typeface="Georgia" pitchFamily="18" charset="0"/>
              <a:ea typeface="ヒラギノ角ゴ Pro W3" pitchFamily="-107" charset="-128"/>
              <a:cs typeface="Georgia"/>
            </a:endParaRPr>
          </a:p>
        </p:txBody>
      </p:sp>
      <p:sp>
        <p:nvSpPr>
          <p:cNvPr id="15" name="TextBox 14"/>
          <p:cNvSpPr txBox="1"/>
          <p:nvPr/>
        </p:nvSpPr>
        <p:spPr>
          <a:xfrm>
            <a:off x="1539507" y="5105400"/>
            <a:ext cx="6014357"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dirty="0" smtClean="0">
                <a:solidFill>
                  <a:schemeClr val="bg1"/>
                </a:solidFill>
                <a:latin typeface="Georgia" pitchFamily="18" charset="0"/>
              </a:rPr>
              <a:t>Operations Review Committee</a:t>
            </a:r>
            <a:endParaRPr lang="en-US" sz="2000" dirty="0">
              <a:solidFill>
                <a:schemeClr val="bg1"/>
              </a:solidFill>
              <a:latin typeface="Georgia" pitchFamily="18" charset="0"/>
            </a:endParaRPr>
          </a:p>
        </p:txBody>
      </p:sp>
      <p:sp>
        <p:nvSpPr>
          <p:cNvPr id="16" name="TextBox 15"/>
          <p:cNvSpPr txBox="1"/>
          <p:nvPr/>
        </p:nvSpPr>
        <p:spPr>
          <a:xfrm>
            <a:off x="1562511" y="4228920"/>
            <a:ext cx="6014357"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dirty="0" smtClean="0">
                <a:solidFill>
                  <a:srgbClr val="000000"/>
                </a:solidFill>
                <a:latin typeface="Georgia" pitchFamily="18" charset="0"/>
              </a:rPr>
              <a:t>Risk Advisory Committee</a:t>
            </a:r>
            <a:endParaRPr lang="en-US" sz="2000" dirty="0">
              <a:solidFill>
                <a:srgbClr val="000000"/>
              </a:solidFill>
              <a:latin typeface="Georgia" pitchFamily="18" charset="0"/>
            </a:endParaRPr>
          </a:p>
        </p:txBody>
      </p:sp>
    </p:spTree>
    <p:extLst>
      <p:ext uri="{BB962C8B-B14F-4D97-AF65-F5344CB8AC3E}">
        <p14:creationId xmlns:p14="http://schemas.microsoft.com/office/powerpoint/2010/main" val="1793607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mph" presetSubtype="2" fill="hold" nodeType="withEffect">
                                  <p:stCondLst>
                                    <p:cond delay="500"/>
                                  </p:stCondLst>
                                  <p:childTnLst>
                                    <p:animClr clrSpc="rgb" dir="cw">
                                      <p:cBhvr>
                                        <p:cTn id="9" dur="1000" fill="hold"/>
                                        <p:tgtEl>
                                          <p:spTgt spid="7"/>
                                        </p:tgtEl>
                                        <p:attrNameLst>
                                          <p:attrName>fillcolor</p:attrName>
                                        </p:attrNameLst>
                                      </p:cBhvr>
                                      <p:to>
                                        <a:srgbClr val="01B4E7"/>
                                      </p:to>
                                    </p:animClr>
                                    <p:set>
                                      <p:cBhvr>
                                        <p:cTn id="10" dur="1000" fill="hold"/>
                                        <p:tgtEl>
                                          <p:spTgt spid="7"/>
                                        </p:tgtEl>
                                        <p:attrNameLst>
                                          <p:attrName>fill.type</p:attrName>
                                        </p:attrNameLst>
                                      </p:cBhvr>
                                      <p:to>
                                        <p:strVal val="solid"/>
                                      </p:to>
                                    </p:set>
                                    <p:set>
                                      <p:cBhvr>
                                        <p:cTn id="11" dur="1000" fill="hold"/>
                                        <p:tgtEl>
                                          <p:spTgt spid="7"/>
                                        </p:tgtEl>
                                        <p:attrNameLst>
                                          <p:attrName>fill.on</p:attrName>
                                        </p:attrNameLst>
                                      </p:cBhvr>
                                      <p:to>
                                        <p:strVal val="true"/>
                                      </p:to>
                                    </p:set>
                                  </p:childTnLst>
                                </p:cTn>
                              </p:par>
                              <p:par>
                                <p:cTn id="12" presetID="22" presetClass="entr" presetSubtype="1" fill="hold" grpId="0" nodeType="withEffect">
                                  <p:stCondLst>
                                    <p:cond delay="70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13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16" presetClass="entr" presetSubtype="37" fill="hold" grpId="0" nodeType="withEffect">
                                  <p:stCondLst>
                                    <p:cond delay="170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par>
                                <p:cTn id="21" presetID="16" presetClass="entr" presetSubtype="37" fill="hold" grpId="0" nodeType="withEffect">
                                  <p:stCondLst>
                                    <p:cond delay="190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500"/>
                                        <p:tgtEl>
                                          <p:spTgt spid="11"/>
                                        </p:tgtEl>
                                      </p:cBhvr>
                                    </p:animEffect>
                                  </p:childTnLst>
                                </p:cTn>
                              </p:par>
                              <p:par>
                                <p:cTn id="24" presetID="16" presetClass="entr" presetSubtype="37" fill="hold" grpId="0" nodeType="withEffect">
                                  <p:stCondLst>
                                    <p:cond delay="210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par>
                                <p:cTn id="27" presetID="16" presetClass="entr" presetSubtype="37" fill="hold" grpId="0" nodeType="withEffect">
                                  <p:stCondLst>
                                    <p:cond delay="1900"/>
                                  </p:stCondLst>
                                  <p:childTnLst>
                                    <p:set>
                                      <p:cBhvr>
                                        <p:cTn id="28" dur="1" fill="hold">
                                          <p:stCondLst>
                                            <p:cond delay="0"/>
                                          </p:stCondLst>
                                        </p:cTn>
                                        <p:tgtEl>
                                          <p:spTgt spid="15"/>
                                        </p:tgtEl>
                                        <p:attrNameLst>
                                          <p:attrName>style.visibility</p:attrName>
                                        </p:attrNameLst>
                                      </p:cBhvr>
                                      <p:to>
                                        <p:strVal val="visible"/>
                                      </p:to>
                                    </p:set>
                                    <p:animEffect transition="in" filter="barn(outVertical)">
                                      <p:cBhvr>
                                        <p:cTn id="29" dur="500"/>
                                        <p:tgtEl>
                                          <p:spTgt spid="15"/>
                                        </p:tgtEl>
                                      </p:cBhvr>
                                    </p:animEffect>
                                  </p:childTnLst>
                                </p:cTn>
                              </p:par>
                              <p:par>
                                <p:cTn id="30" presetID="16" presetClass="entr" presetSubtype="37" fill="hold" grpId="0" nodeType="withEffect">
                                  <p:stCondLst>
                                    <p:cond delay="1900"/>
                                  </p:stCondLst>
                                  <p:childTnLst>
                                    <p:set>
                                      <p:cBhvr>
                                        <p:cTn id="31" dur="1" fill="hold">
                                          <p:stCondLst>
                                            <p:cond delay="0"/>
                                          </p:stCondLst>
                                        </p:cTn>
                                        <p:tgtEl>
                                          <p:spTgt spid="16"/>
                                        </p:tgtEl>
                                        <p:attrNameLst>
                                          <p:attrName>style.visibility</p:attrName>
                                        </p:attrNameLst>
                                      </p:cBhvr>
                                      <p:to>
                                        <p:strVal val="visible"/>
                                      </p:to>
                                    </p:set>
                                    <p:animEffect transition="in" filter="barn(out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457200"/>
            <a:ext cx="8763000" cy="533400"/>
          </a:xfrm>
        </p:spPr>
        <p:txBody>
          <a:bodyPr/>
          <a:lstStyle/>
          <a:p>
            <a:r>
              <a:rPr lang="en-US" dirty="0" smtClean="0"/>
              <a:t>STEWARDSHIP</a:t>
            </a:r>
            <a:endParaRPr lang="en-US" dirty="0"/>
          </a:p>
        </p:txBody>
      </p:sp>
      <p:sp>
        <p:nvSpPr>
          <p:cNvPr id="6" name="Content Placeholder 2"/>
          <p:cNvSpPr>
            <a:spLocks noGrp="1"/>
          </p:cNvSpPr>
          <p:nvPr>
            <p:ph idx="1"/>
          </p:nvPr>
        </p:nvSpPr>
        <p:spPr>
          <a:xfrm>
            <a:off x="609600" y="1524000"/>
            <a:ext cx="3657600" cy="4525963"/>
          </a:xfrm>
        </p:spPr>
        <p:txBody>
          <a:bodyPr>
            <a:noAutofit/>
          </a:bodyPr>
          <a:lstStyle/>
          <a:p>
            <a:pPr marL="0" indent="0">
              <a:buNone/>
            </a:pPr>
            <a:r>
              <a:rPr lang="en-US" sz="3200" dirty="0" smtClean="0">
                <a:solidFill>
                  <a:schemeClr val="tx1">
                    <a:lumMod val="50000"/>
                  </a:schemeClr>
                </a:solidFill>
              </a:rPr>
              <a:t>Stewardship begins with the receipt of Rotarian dues and donations and continues through payment and use of funds</a:t>
            </a:r>
          </a:p>
        </p:txBody>
      </p:sp>
      <p:graphicFrame>
        <p:nvGraphicFramePr>
          <p:cNvPr id="7" name="Diagram 6"/>
          <p:cNvGraphicFramePr/>
          <p:nvPr>
            <p:extLst>
              <p:ext uri="{D42A27DB-BD31-4B8C-83A1-F6EECF244321}">
                <p14:modId xmlns:p14="http://schemas.microsoft.com/office/powerpoint/2010/main" val="2804079981"/>
              </p:ext>
            </p:extLst>
          </p:nvPr>
        </p:nvGraphicFramePr>
        <p:xfrm>
          <a:off x="2590800" y="1066800"/>
          <a:ext cx="746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745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E1F841EA-CC13-B943-878F-2ADA48694F04}"/>
                                            </p:graphicEl>
                                          </p:spTgt>
                                        </p:tgtEl>
                                        <p:attrNameLst>
                                          <p:attrName>style.visibility</p:attrName>
                                        </p:attrNameLst>
                                      </p:cBhvr>
                                      <p:to>
                                        <p:strVal val="visible"/>
                                      </p:to>
                                    </p:set>
                                    <p:animEffect transition="in" filter="fade">
                                      <p:cBhvr>
                                        <p:cTn id="10" dur="500"/>
                                        <p:tgtEl>
                                          <p:spTgt spid="7">
                                            <p:graphicEl>
                                              <a:dgm id="{E1F841EA-CC13-B943-878F-2ADA48694F04}"/>
                                            </p:graphic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7">
                                            <p:graphicEl>
                                              <a:dgm id="{BE62148B-034B-444A-91FF-7F0C297DF507}"/>
                                            </p:graphicEl>
                                          </p:spTgt>
                                        </p:tgtEl>
                                        <p:attrNameLst>
                                          <p:attrName>style.visibility</p:attrName>
                                        </p:attrNameLst>
                                      </p:cBhvr>
                                      <p:to>
                                        <p:strVal val="visible"/>
                                      </p:to>
                                    </p:set>
                                    <p:animEffect transition="in" filter="fade">
                                      <p:cBhvr>
                                        <p:cTn id="13" dur="500"/>
                                        <p:tgtEl>
                                          <p:spTgt spid="7">
                                            <p:graphicEl>
                                              <a:dgm id="{BE62148B-034B-444A-91FF-7F0C297DF507}"/>
                                            </p:graphic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graphicEl>
                                              <a:dgm id="{3AC3CE4D-219C-FC49-A0E5-710A0F5E7197}"/>
                                            </p:graphicEl>
                                          </p:spTgt>
                                        </p:tgtEl>
                                        <p:attrNameLst>
                                          <p:attrName>style.visibility</p:attrName>
                                        </p:attrNameLst>
                                      </p:cBhvr>
                                      <p:to>
                                        <p:strVal val="visible"/>
                                      </p:to>
                                    </p:set>
                                    <p:animEffect transition="in" filter="fade">
                                      <p:cBhvr>
                                        <p:cTn id="16" dur="500"/>
                                        <p:tgtEl>
                                          <p:spTgt spid="7">
                                            <p:graphicEl>
                                              <a:dgm id="{3AC3CE4D-219C-FC49-A0E5-710A0F5E7197}"/>
                                            </p:graphic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
                                            <p:graphicEl>
                                              <a:dgm id="{C84F4136-4D69-394A-89BD-CC5385A33CE2}"/>
                                            </p:graphicEl>
                                          </p:spTgt>
                                        </p:tgtEl>
                                        <p:attrNameLst>
                                          <p:attrName>style.visibility</p:attrName>
                                        </p:attrNameLst>
                                      </p:cBhvr>
                                      <p:to>
                                        <p:strVal val="visible"/>
                                      </p:to>
                                    </p:set>
                                    <p:animEffect transition="in" filter="fade">
                                      <p:cBhvr>
                                        <p:cTn id="19" dur="500"/>
                                        <p:tgtEl>
                                          <p:spTgt spid="7">
                                            <p:graphicEl>
                                              <a:dgm id="{C84F4136-4D69-394A-89BD-CC5385A33CE2}"/>
                                            </p:graphic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graphicEl>
                                              <a:dgm id="{0BCAA86C-A7E8-EF44-8FA7-60389C230490}"/>
                                            </p:graphicEl>
                                          </p:spTgt>
                                        </p:tgtEl>
                                        <p:attrNameLst>
                                          <p:attrName>style.visibility</p:attrName>
                                        </p:attrNameLst>
                                      </p:cBhvr>
                                      <p:to>
                                        <p:strVal val="visible"/>
                                      </p:to>
                                    </p:set>
                                    <p:animEffect transition="in" filter="fade">
                                      <p:cBhvr>
                                        <p:cTn id="22" dur="500"/>
                                        <p:tgtEl>
                                          <p:spTgt spid="7">
                                            <p:graphicEl>
                                              <a:dgm id="{0BCAA86C-A7E8-EF44-8FA7-60389C230490}"/>
                                            </p:graphicEl>
                                          </p:spTgt>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7">
                                            <p:graphicEl>
                                              <a:dgm id="{F1C528C4-FCA6-9F49-B27B-84208778DB9B}"/>
                                            </p:graphicEl>
                                          </p:spTgt>
                                        </p:tgtEl>
                                        <p:attrNameLst>
                                          <p:attrName>style.visibility</p:attrName>
                                        </p:attrNameLst>
                                      </p:cBhvr>
                                      <p:to>
                                        <p:strVal val="visible"/>
                                      </p:to>
                                    </p:set>
                                    <p:animEffect transition="in" filter="fade">
                                      <p:cBhvr>
                                        <p:cTn id="25" dur="500"/>
                                        <p:tgtEl>
                                          <p:spTgt spid="7">
                                            <p:graphicEl>
                                              <a:dgm id="{F1C528C4-FCA6-9F49-B27B-84208778DB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457200"/>
            <a:ext cx="8763000" cy="533400"/>
          </a:xfrm>
        </p:spPr>
        <p:txBody>
          <a:bodyPr/>
          <a:lstStyle/>
          <a:p>
            <a:r>
              <a:rPr lang="en-US" dirty="0" smtClean="0"/>
              <a:t>FINANCIAL ROADMAP	</a:t>
            </a:r>
            <a:endParaRPr lang="en-US" dirty="0"/>
          </a:p>
        </p:txBody>
      </p:sp>
      <p:pic>
        <p:nvPicPr>
          <p:cNvPr id="9" name="Picture 8" descr="Map a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3202">
            <a:off x="34677" y="1207320"/>
            <a:ext cx="9144000" cy="5020235"/>
          </a:xfrm>
          <a:prstGeom prst="rect">
            <a:avLst/>
          </a:prstGeom>
          <a:effectLst>
            <a:outerShdw blurRad="152400" dist="139700" dir="12120000" algn="tl" rotWithShape="0">
              <a:srgbClr val="000000">
                <a:alpha val="20000"/>
              </a:srgbClr>
            </a:outerShdw>
          </a:effectLst>
        </p:spPr>
      </p:pic>
      <p:pic>
        <p:nvPicPr>
          <p:cNvPr id="10" name="Picture 9" descr="Mark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057525"/>
            <a:ext cx="444732" cy="648342"/>
          </a:xfrm>
          <a:prstGeom prst="rect">
            <a:avLst/>
          </a:prstGeom>
          <a:effectLst>
            <a:outerShdw blurRad="63500" dir="13500000" kx="2700000" rotWithShape="0">
              <a:srgbClr val="000000">
                <a:alpha val="15000"/>
              </a:srgbClr>
            </a:outerShdw>
          </a:effectLst>
        </p:spPr>
      </p:pic>
      <p:sp>
        <p:nvSpPr>
          <p:cNvPr id="11" name="Oval 10"/>
          <p:cNvSpPr/>
          <p:nvPr/>
        </p:nvSpPr>
        <p:spPr>
          <a:xfrm>
            <a:off x="1600200" y="5343525"/>
            <a:ext cx="152400" cy="1524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11"/>
          <p:cNvSpPr/>
          <p:nvPr/>
        </p:nvSpPr>
        <p:spPr>
          <a:xfrm>
            <a:off x="1725083" y="3662892"/>
            <a:ext cx="3127375" cy="1751541"/>
          </a:xfrm>
          <a:custGeom>
            <a:avLst/>
            <a:gdLst>
              <a:gd name="connsiteX0" fmla="*/ 2846917 w 3127375"/>
              <a:gd name="connsiteY0" fmla="*/ 0 h 1751541"/>
              <a:gd name="connsiteX1" fmla="*/ 2846917 w 3127375"/>
              <a:gd name="connsiteY1" fmla="*/ 0 h 1751541"/>
              <a:gd name="connsiteX2" fmla="*/ 2841625 w 3127375"/>
              <a:gd name="connsiteY2" fmla="*/ 68791 h 1751541"/>
              <a:gd name="connsiteX3" fmla="*/ 2862792 w 3127375"/>
              <a:gd name="connsiteY3" fmla="*/ 375708 h 1751541"/>
              <a:gd name="connsiteX4" fmla="*/ 2868084 w 3127375"/>
              <a:gd name="connsiteY4" fmla="*/ 412750 h 1751541"/>
              <a:gd name="connsiteX5" fmla="*/ 2873375 w 3127375"/>
              <a:gd name="connsiteY5" fmla="*/ 460375 h 1751541"/>
              <a:gd name="connsiteX6" fmla="*/ 2883959 w 3127375"/>
              <a:gd name="connsiteY6" fmla="*/ 592666 h 1751541"/>
              <a:gd name="connsiteX7" fmla="*/ 2894542 w 3127375"/>
              <a:gd name="connsiteY7" fmla="*/ 836083 h 1751541"/>
              <a:gd name="connsiteX8" fmla="*/ 2899834 w 3127375"/>
              <a:gd name="connsiteY8" fmla="*/ 851958 h 1751541"/>
              <a:gd name="connsiteX9" fmla="*/ 2905125 w 3127375"/>
              <a:gd name="connsiteY9" fmla="*/ 878416 h 1751541"/>
              <a:gd name="connsiteX10" fmla="*/ 2910417 w 3127375"/>
              <a:gd name="connsiteY10" fmla="*/ 915458 h 1751541"/>
              <a:gd name="connsiteX11" fmla="*/ 2921000 w 3127375"/>
              <a:gd name="connsiteY11" fmla="*/ 963083 h 1751541"/>
              <a:gd name="connsiteX12" fmla="*/ 2926292 w 3127375"/>
              <a:gd name="connsiteY12" fmla="*/ 1010708 h 1751541"/>
              <a:gd name="connsiteX13" fmla="*/ 2931584 w 3127375"/>
              <a:gd name="connsiteY13" fmla="*/ 1031875 h 1751541"/>
              <a:gd name="connsiteX14" fmla="*/ 2942167 w 3127375"/>
              <a:gd name="connsiteY14" fmla="*/ 1084791 h 1751541"/>
              <a:gd name="connsiteX15" fmla="*/ 2947459 w 3127375"/>
              <a:gd name="connsiteY15" fmla="*/ 1111250 h 1751541"/>
              <a:gd name="connsiteX16" fmla="*/ 2952750 w 3127375"/>
              <a:gd name="connsiteY16" fmla="*/ 1137708 h 1751541"/>
              <a:gd name="connsiteX17" fmla="*/ 2968625 w 3127375"/>
              <a:gd name="connsiteY17" fmla="*/ 1169458 h 1751541"/>
              <a:gd name="connsiteX18" fmla="*/ 2979209 w 3127375"/>
              <a:gd name="connsiteY18" fmla="*/ 1201208 h 1751541"/>
              <a:gd name="connsiteX19" fmla="*/ 2995084 w 3127375"/>
              <a:gd name="connsiteY19" fmla="*/ 1232958 h 1751541"/>
              <a:gd name="connsiteX20" fmla="*/ 3016250 w 3127375"/>
              <a:gd name="connsiteY20" fmla="*/ 1264708 h 1751541"/>
              <a:gd name="connsiteX21" fmla="*/ 3053292 w 3127375"/>
              <a:gd name="connsiteY21" fmla="*/ 1328208 h 1751541"/>
              <a:gd name="connsiteX22" fmla="*/ 3063875 w 3127375"/>
              <a:gd name="connsiteY22" fmla="*/ 1344083 h 1751541"/>
              <a:gd name="connsiteX23" fmla="*/ 3074459 w 3127375"/>
              <a:gd name="connsiteY23" fmla="*/ 1375833 h 1751541"/>
              <a:gd name="connsiteX24" fmla="*/ 3090334 w 3127375"/>
              <a:gd name="connsiteY24" fmla="*/ 1423458 h 1751541"/>
              <a:gd name="connsiteX25" fmla="*/ 3100917 w 3127375"/>
              <a:gd name="connsiteY25" fmla="*/ 1481666 h 1751541"/>
              <a:gd name="connsiteX26" fmla="*/ 3111500 w 3127375"/>
              <a:gd name="connsiteY26" fmla="*/ 1524000 h 1751541"/>
              <a:gd name="connsiteX27" fmla="*/ 3116792 w 3127375"/>
              <a:gd name="connsiteY27" fmla="*/ 1566333 h 1751541"/>
              <a:gd name="connsiteX28" fmla="*/ 3127375 w 3127375"/>
              <a:gd name="connsiteY28" fmla="*/ 1598083 h 1751541"/>
              <a:gd name="connsiteX29" fmla="*/ 3116792 w 3127375"/>
              <a:gd name="connsiteY29" fmla="*/ 1624541 h 1751541"/>
              <a:gd name="connsiteX30" fmla="*/ 3026834 w 3127375"/>
              <a:gd name="connsiteY30" fmla="*/ 1613958 h 1751541"/>
              <a:gd name="connsiteX31" fmla="*/ 2889250 w 3127375"/>
              <a:gd name="connsiteY31" fmla="*/ 1624541 h 1751541"/>
              <a:gd name="connsiteX32" fmla="*/ 2439459 w 3127375"/>
              <a:gd name="connsiteY32" fmla="*/ 1608666 h 1751541"/>
              <a:gd name="connsiteX33" fmla="*/ 2418292 w 3127375"/>
              <a:gd name="connsiteY33" fmla="*/ 1603375 h 1751541"/>
              <a:gd name="connsiteX34" fmla="*/ 2286000 w 3127375"/>
              <a:gd name="connsiteY34" fmla="*/ 1598083 h 1751541"/>
              <a:gd name="connsiteX35" fmla="*/ 2217209 w 3127375"/>
              <a:gd name="connsiteY35" fmla="*/ 1592791 h 1751541"/>
              <a:gd name="connsiteX36" fmla="*/ 2074334 w 3127375"/>
              <a:gd name="connsiteY36" fmla="*/ 1587500 h 1751541"/>
              <a:gd name="connsiteX37" fmla="*/ 2016125 w 3127375"/>
              <a:gd name="connsiteY37" fmla="*/ 1576916 h 1751541"/>
              <a:gd name="connsiteX38" fmla="*/ 1730375 w 3127375"/>
              <a:gd name="connsiteY38" fmla="*/ 1566333 h 1751541"/>
              <a:gd name="connsiteX39" fmla="*/ 1688042 w 3127375"/>
              <a:gd name="connsiteY39" fmla="*/ 1555750 h 1751541"/>
              <a:gd name="connsiteX40" fmla="*/ 1666875 w 3127375"/>
              <a:gd name="connsiteY40" fmla="*/ 1550458 h 1751541"/>
              <a:gd name="connsiteX41" fmla="*/ 1629834 w 3127375"/>
              <a:gd name="connsiteY41" fmla="*/ 1545166 h 1751541"/>
              <a:gd name="connsiteX42" fmla="*/ 1598084 w 3127375"/>
              <a:gd name="connsiteY42" fmla="*/ 1539875 h 1751541"/>
              <a:gd name="connsiteX43" fmla="*/ 1524000 w 3127375"/>
              <a:gd name="connsiteY43" fmla="*/ 1529291 h 1751541"/>
              <a:gd name="connsiteX44" fmla="*/ 1486959 w 3127375"/>
              <a:gd name="connsiteY44" fmla="*/ 1524000 h 1751541"/>
              <a:gd name="connsiteX45" fmla="*/ 1434042 w 3127375"/>
              <a:gd name="connsiteY45" fmla="*/ 1513416 h 1751541"/>
              <a:gd name="connsiteX46" fmla="*/ 1296459 w 3127375"/>
              <a:gd name="connsiteY46" fmla="*/ 1518708 h 1751541"/>
              <a:gd name="connsiteX47" fmla="*/ 1264709 w 3127375"/>
              <a:gd name="connsiteY47" fmla="*/ 1524000 h 1751541"/>
              <a:gd name="connsiteX48" fmla="*/ 1195917 w 3127375"/>
              <a:gd name="connsiteY48" fmla="*/ 1529291 h 1751541"/>
              <a:gd name="connsiteX49" fmla="*/ 1164167 w 3127375"/>
              <a:gd name="connsiteY49" fmla="*/ 1534583 h 1751541"/>
              <a:gd name="connsiteX50" fmla="*/ 1137709 w 3127375"/>
              <a:gd name="connsiteY50" fmla="*/ 1539875 h 1751541"/>
              <a:gd name="connsiteX51" fmla="*/ 1090084 w 3127375"/>
              <a:gd name="connsiteY51" fmla="*/ 1545166 h 1751541"/>
              <a:gd name="connsiteX52" fmla="*/ 1021292 w 3127375"/>
              <a:gd name="connsiteY52" fmla="*/ 1555750 h 1751541"/>
              <a:gd name="connsiteX53" fmla="*/ 957792 w 3127375"/>
              <a:gd name="connsiteY53" fmla="*/ 1561041 h 1751541"/>
              <a:gd name="connsiteX54" fmla="*/ 894292 w 3127375"/>
              <a:gd name="connsiteY54" fmla="*/ 1576916 h 1751541"/>
              <a:gd name="connsiteX55" fmla="*/ 873125 w 3127375"/>
              <a:gd name="connsiteY55" fmla="*/ 1582208 h 1751541"/>
              <a:gd name="connsiteX56" fmla="*/ 851959 w 3127375"/>
              <a:gd name="connsiteY56" fmla="*/ 1592791 h 1751541"/>
              <a:gd name="connsiteX57" fmla="*/ 820209 w 3127375"/>
              <a:gd name="connsiteY57" fmla="*/ 1598083 h 1751541"/>
              <a:gd name="connsiteX58" fmla="*/ 788459 w 3127375"/>
              <a:gd name="connsiteY58" fmla="*/ 1608666 h 1751541"/>
              <a:gd name="connsiteX59" fmla="*/ 703792 w 3127375"/>
              <a:gd name="connsiteY59" fmla="*/ 1619250 h 1751541"/>
              <a:gd name="connsiteX60" fmla="*/ 661459 w 3127375"/>
              <a:gd name="connsiteY60" fmla="*/ 1624541 h 1751541"/>
              <a:gd name="connsiteX61" fmla="*/ 635000 w 3127375"/>
              <a:gd name="connsiteY61" fmla="*/ 1629833 h 1751541"/>
              <a:gd name="connsiteX62" fmla="*/ 597959 w 3127375"/>
              <a:gd name="connsiteY62" fmla="*/ 1635125 h 1751541"/>
              <a:gd name="connsiteX63" fmla="*/ 545042 w 3127375"/>
              <a:gd name="connsiteY63" fmla="*/ 1645708 h 1751541"/>
              <a:gd name="connsiteX64" fmla="*/ 523875 w 3127375"/>
              <a:gd name="connsiteY64" fmla="*/ 1651000 h 1751541"/>
              <a:gd name="connsiteX65" fmla="*/ 433917 w 3127375"/>
              <a:gd name="connsiteY65" fmla="*/ 1661583 h 1751541"/>
              <a:gd name="connsiteX66" fmla="*/ 402167 w 3127375"/>
              <a:gd name="connsiteY66" fmla="*/ 1672166 h 1751541"/>
              <a:gd name="connsiteX67" fmla="*/ 338667 w 3127375"/>
              <a:gd name="connsiteY67" fmla="*/ 1682750 h 1751541"/>
              <a:gd name="connsiteX68" fmla="*/ 322792 w 3127375"/>
              <a:gd name="connsiteY68" fmla="*/ 1688041 h 1751541"/>
              <a:gd name="connsiteX69" fmla="*/ 291042 w 3127375"/>
              <a:gd name="connsiteY69" fmla="*/ 1693333 h 1751541"/>
              <a:gd name="connsiteX70" fmla="*/ 216959 w 3127375"/>
              <a:gd name="connsiteY70" fmla="*/ 1703916 h 1751541"/>
              <a:gd name="connsiteX71" fmla="*/ 179917 w 3127375"/>
              <a:gd name="connsiteY71" fmla="*/ 1709208 h 1751541"/>
              <a:gd name="connsiteX72" fmla="*/ 148167 w 3127375"/>
              <a:gd name="connsiteY72" fmla="*/ 1714500 h 1751541"/>
              <a:gd name="connsiteX73" fmla="*/ 105834 w 3127375"/>
              <a:gd name="connsiteY73" fmla="*/ 1719791 h 1751541"/>
              <a:gd name="connsiteX74" fmla="*/ 63500 w 3127375"/>
              <a:gd name="connsiteY74" fmla="*/ 1730375 h 1751541"/>
              <a:gd name="connsiteX75" fmla="*/ 10584 w 3127375"/>
              <a:gd name="connsiteY75" fmla="*/ 1746250 h 1751541"/>
              <a:gd name="connsiteX76" fmla="*/ 0 w 3127375"/>
              <a:gd name="connsiteY76" fmla="*/ 1751541 h 1751541"/>
              <a:gd name="connsiteX77" fmla="*/ 0 w 3127375"/>
              <a:gd name="connsiteY77" fmla="*/ 1751541 h 175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27375" h="1751541">
                <a:moveTo>
                  <a:pt x="2846917" y="0"/>
                </a:moveTo>
                <a:lnTo>
                  <a:pt x="2846917" y="0"/>
                </a:lnTo>
                <a:cubicBezTo>
                  <a:pt x="2845153" y="22930"/>
                  <a:pt x="2841625" y="45793"/>
                  <a:pt x="2841625" y="68791"/>
                </a:cubicBezTo>
                <a:cubicBezTo>
                  <a:pt x="2841625" y="156102"/>
                  <a:pt x="2850771" y="291563"/>
                  <a:pt x="2862792" y="375708"/>
                </a:cubicBezTo>
                <a:cubicBezTo>
                  <a:pt x="2864556" y="388055"/>
                  <a:pt x="2866537" y="400374"/>
                  <a:pt x="2868084" y="412750"/>
                </a:cubicBezTo>
                <a:cubicBezTo>
                  <a:pt x="2870065" y="428599"/>
                  <a:pt x="2871971" y="444464"/>
                  <a:pt x="2873375" y="460375"/>
                </a:cubicBezTo>
                <a:cubicBezTo>
                  <a:pt x="2877263" y="504442"/>
                  <a:pt x="2883959" y="592666"/>
                  <a:pt x="2883959" y="592666"/>
                </a:cubicBezTo>
                <a:cubicBezTo>
                  <a:pt x="2885006" y="627210"/>
                  <a:pt x="2886735" y="773627"/>
                  <a:pt x="2894542" y="836083"/>
                </a:cubicBezTo>
                <a:cubicBezTo>
                  <a:pt x="2895234" y="841618"/>
                  <a:pt x="2898481" y="846547"/>
                  <a:pt x="2899834" y="851958"/>
                </a:cubicBezTo>
                <a:cubicBezTo>
                  <a:pt x="2902015" y="860683"/>
                  <a:pt x="2903646" y="869544"/>
                  <a:pt x="2905125" y="878416"/>
                </a:cubicBezTo>
                <a:cubicBezTo>
                  <a:pt x="2907175" y="890719"/>
                  <a:pt x="2908366" y="903155"/>
                  <a:pt x="2910417" y="915458"/>
                </a:cubicBezTo>
                <a:cubicBezTo>
                  <a:pt x="2913775" y="935602"/>
                  <a:pt x="2916246" y="944062"/>
                  <a:pt x="2921000" y="963083"/>
                </a:cubicBezTo>
                <a:cubicBezTo>
                  <a:pt x="2922764" y="978958"/>
                  <a:pt x="2923863" y="994921"/>
                  <a:pt x="2926292" y="1010708"/>
                </a:cubicBezTo>
                <a:cubicBezTo>
                  <a:pt x="2927398" y="1017896"/>
                  <a:pt x="2930060" y="1024764"/>
                  <a:pt x="2931584" y="1031875"/>
                </a:cubicBezTo>
                <a:cubicBezTo>
                  <a:pt x="2935353" y="1049464"/>
                  <a:pt x="2938639" y="1067152"/>
                  <a:pt x="2942167" y="1084791"/>
                </a:cubicBezTo>
                <a:lnTo>
                  <a:pt x="2947459" y="1111250"/>
                </a:lnTo>
                <a:cubicBezTo>
                  <a:pt x="2949223" y="1120069"/>
                  <a:pt x="2948728" y="1129664"/>
                  <a:pt x="2952750" y="1137708"/>
                </a:cubicBezTo>
                <a:cubicBezTo>
                  <a:pt x="2958042" y="1148291"/>
                  <a:pt x="2964074" y="1158536"/>
                  <a:pt x="2968625" y="1169458"/>
                </a:cubicBezTo>
                <a:cubicBezTo>
                  <a:pt x="2972916" y="1179756"/>
                  <a:pt x="2973021" y="1191926"/>
                  <a:pt x="2979209" y="1201208"/>
                </a:cubicBezTo>
                <a:cubicBezTo>
                  <a:pt x="3026190" y="1271682"/>
                  <a:pt x="2958571" y="1167233"/>
                  <a:pt x="2995084" y="1232958"/>
                </a:cubicBezTo>
                <a:cubicBezTo>
                  <a:pt x="3001261" y="1244077"/>
                  <a:pt x="3010561" y="1253331"/>
                  <a:pt x="3016250" y="1264708"/>
                </a:cubicBezTo>
                <a:cubicBezTo>
                  <a:pt x="3033308" y="1298822"/>
                  <a:pt x="3024695" y="1283270"/>
                  <a:pt x="3053292" y="1328208"/>
                </a:cubicBezTo>
                <a:cubicBezTo>
                  <a:pt x="3056706" y="1333573"/>
                  <a:pt x="3061864" y="1338050"/>
                  <a:pt x="3063875" y="1344083"/>
                </a:cubicBezTo>
                <a:cubicBezTo>
                  <a:pt x="3067403" y="1354666"/>
                  <a:pt x="3070316" y="1365475"/>
                  <a:pt x="3074459" y="1375833"/>
                </a:cubicBezTo>
                <a:cubicBezTo>
                  <a:pt x="3083774" y="1399120"/>
                  <a:pt x="3085777" y="1400674"/>
                  <a:pt x="3090334" y="1423458"/>
                </a:cubicBezTo>
                <a:cubicBezTo>
                  <a:pt x="3095055" y="1447065"/>
                  <a:pt x="3095238" y="1458950"/>
                  <a:pt x="3100917" y="1481666"/>
                </a:cubicBezTo>
                <a:cubicBezTo>
                  <a:pt x="3109933" y="1517726"/>
                  <a:pt x="3103698" y="1473283"/>
                  <a:pt x="3111500" y="1524000"/>
                </a:cubicBezTo>
                <a:cubicBezTo>
                  <a:pt x="3113662" y="1538055"/>
                  <a:pt x="3113812" y="1552428"/>
                  <a:pt x="3116792" y="1566333"/>
                </a:cubicBezTo>
                <a:cubicBezTo>
                  <a:pt x="3119129" y="1577241"/>
                  <a:pt x="3127375" y="1598083"/>
                  <a:pt x="3127375" y="1598083"/>
                </a:cubicBezTo>
                <a:cubicBezTo>
                  <a:pt x="3123847" y="1606902"/>
                  <a:pt x="3126174" y="1623060"/>
                  <a:pt x="3116792" y="1624541"/>
                </a:cubicBezTo>
                <a:cubicBezTo>
                  <a:pt x="3086969" y="1629250"/>
                  <a:pt x="3057027" y="1613958"/>
                  <a:pt x="3026834" y="1613958"/>
                </a:cubicBezTo>
                <a:cubicBezTo>
                  <a:pt x="2980837" y="1613958"/>
                  <a:pt x="2935111" y="1621013"/>
                  <a:pt x="2889250" y="1624541"/>
                </a:cubicBezTo>
                <a:cubicBezTo>
                  <a:pt x="2506002" y="1600589"/>
                  <a:pt x="2975842" y="1627486"/>
                  <a:pt x="2439459" y="1608666"/>
                </a:cubicBezTo>
                <a:cubicBezTo>
                  <a:pt x="2432191" y="1608411"/>
                  <a:pt x="2425548" y="1603875"/>
                  <a:pt x="2418292" y="1603375"/>
                </a:cubicBezTo>
                <a:cubicBezTo>
                  <a:pt x="2374264" y="1600339"/>
                  <a:pt x="2330072" y="1600403"/>
                  <a:pt x="2286000" y="1598083"/>
                </a:cubicBezTo>
                <a:cubicBezTo>
                  <a:pt x="2263034" y="1596874"/>
                  <a:pt x="2240178" y="1593939"/>
                  <a:pt x="2217209" y="1592791"/>
                </a:cubicBezTo>
                <a:cubicBezTo>
                  <a:pt x="2169611" y="1590411"/>
                  <a:pt x="2121959" y="1589264"/>
                  <a:pt x="2074334" y="1587500"/>
                </a:cubicBezTo>
                <a:cubicBezTo>
                  <a:pt x="2054931" y="1583972"/>
                  <a:pt x="2035706" y="1579266"/>
                  <a:pt x="2016125" y="1576916"/>
                </a:cubicBezTo>
                <a:cubicBezTo>
                  <a:pt x="1945528" y="1568444"/>
                  <a:pt x="1756163" y="1566978"/>
                  <a:pt x="1730375" y="1566333"/>
                </a:cubicBezTo>
                <a:lnTo>
                  <a:pt x="1688042" y="1555750"/>
                </a:lnTo>
                <a:cubicBezTo>
                  <a:pt x="1680986" y="1553986"/>
                  <a:pt x="1674075" y="1551487"/>
                  <a:pt x="1666875" y="1550458"/>
                </a:cubicBezTo>
                <a:lnTo>
                  <a:pt x="1629834" y="1545166"/>
                </a:lnTo>
                <a:cubicBezTo>
                  <a:pt x="1619229" y="1543535"/>
                  <a:pt x="1608695" y="1541467"/>
                  <a:pt x="1598084" y="1539875"/>
                </a:cubicBezTo>
                <a:lnTo>
                  <a:pt x="1524000" y="1529291"/>
                </a:lnTo>
                <a:cubicBezTo>
                  <a:pt x="1511653" y="1527527"/>
                  <a:pt x="1499189" y="1526446"/>
                  <a:pt x="1486959" y="1524000"/>
                </a:cubicBezTo>
                <a:lnTo>
                  <a:pt x="1434042" y="1513416"/>
                </a:lnTo>
                <a:cubicBezTo>
                  <a:pt x="1388181" y="1515180"/>
                  <a:pt x="1342265" y="1515845"/>
                  <a:pt x="1296459" y="1518708"/>
                </a:cubicBezTo>
                <a:cubicBezTo>
                  <a:pt x="1285751" y="1519377"/>
                  <a:pt x="1275379" y="1522877"/>
                  <a:pt x="1264709" y="1524000"/>
                </a:cubicBezTo>
                <a:cubicBezTo>
                  <a:pt x="1241837" y="1526407"/>
                  <a:pt x="1218848" y="1527527"/>
                  <a:pt x="1195917" y="1529291"/>
                </a:cubicBezTo>
                <a:lnTo>
                  <a:pt x="1164167" y="1534583"/>
                </a:lnTo>
                <a:cubicBezTo>
                  <a:pt x="1155318" y="1536192"/>
                  <a:pt x="1146613" y="1538603"/>
                  <a:pt x="1137709" y="1539875"/>
                </a:cubicBezTo>
                <a:cubicBezTo>
                  <a:pt x="1121897" y="1542134"/>
                  <a:pt x="1105917" y="1543055"/>
                  <a:pt x="1090084" y="1545166"/>
                </a:cubicBezTo>
                <a:cubicBezTo>
                  <a:pt x="1048624" y="1550694"/>
                  <a:pt x="1065941" y="1551050"/>
                  <a:pt x="1021292" y="1555750"/>
                </a:cubicBezTo>
                <a:cubicBezTo>
                  <a:pt x="1000169" y="1557973"/>
                  <a:pt x="978959" y="1559277"/>
                  <a:pt x="957792" y="1561041"/>
                </a:cubicBezTo>
                <a:cubicBezTo>
                  <a:pt x="904958" y="1569847"/>
                  <a:pt x="946701" y="1561193"/>
                  <a:pt x="894292" y="1576916"/>
                </a:cubicBezTo>
                <a:cubicBezTo>
                  <a:pt x="887326" y="1579006"/>
                  <a:pt x="879935" y="1579654"/>
                  <a:pt x="873125" y="1582208"/>
                </a:cubicBezTo>
                <a:cubicBezTo>
                  <a:pt x="865739" y="1584978"/>
                  <a:pt x="859514" y="1590524"/>
                  <a:pt x="851959" y="1592791"/>
                </a:cubicBezTo>
                <a:cubicBezTo>
                  <a:pt x="841682" y="1595874"/>
                  <a:pt x="830618" y="1595481"/>
                  <a:pt x="820209" y="1598083"/>
                </a:cubicBezTo>
                <a:cubicBezTo>
                  <a:pt x="809386" y="1600789"/>
                  <a:pt x="799282" y="1605960"/>
                  <a:pt x="788459" y="1608666"/>
                </a:cubicBezTo>
                <a:cubicBezTo>
                  <a:pt x="765684" y="1614360"/>
                  <a:pt x="723667" y="1617042"/>
                  <a:pt x="703792" y="1619250"/>
                </a:cubicBezTo>
                <a:cubicBezTo>
                  <a:pt x="689658" y="1620820"/>
                  <a:pt x="675514" y="1622379"/>
                  <a:pt x="661459" y="1624541"/>
                </a:cubicBezTo>
                <a:cubicBezTo>
                  <a:pt x="652569" y="1625909"/>
                  <a:pt x="643872" y="1628354"/>
                  <a:pt x="635000" y="1629833"/>
                </a:cubicBezTo>
                <a:cubicBezTo>
                  <a:pt x="622697" y="1631884"/>
                  <a:pt x="610306" y="1633361"/>
                  <a:pt x="597959" y="1635125"/>
                </a:cubicBezTo>
                <a:cubicBezTo>
                  <a:pt x="565355" y="1645992"/>
                  <a:pt x="598555" y="1635978"/>
                  <a:pt x="545042" y="1645708"/>
                </a:cubicBezTo>
                <a:cubicBezTo>
                  <a:pt x="537886" y="1647009"/>
                  <a:pt x="531049" y="1649804"/>
                  <a:pt x="523875" y="1651000"/>
                </a:cubicBezTo>
                <a:cubicBezTo>
                  <a:pt x="509349" y="1653421"/>
                  <a:pt x="446641" y="1660169"/>
                  <a:pt x="433917" y="1661583"/>
                </a:cubicBezTo>
                <a:cubicBezTo>
                  <a:pt x="423334" y="1665111"/>
                  <a:pt x="413211" y="1670588"/>
                  <a:pt x="402167" y="1672166"/>
                </a:cubicBezTo>
                <a:cubicBezTo>
                  <a:pt x="381252" y="1675154"/>
                  <a:pt x="359306" y="1677590"/>
                  <a:pt x="338667" y="1682750"/>
                </a:cubicBezTo>
                <a:cubicBezTo>
                  <a:pt x="333256" y="1684103"/>
                  <a:pt x="328237" y="1686831"/>
                  <a:pt x="322792" y="1688041"/>
                </a:cubicBezTo>
                <a:cubicBezTo>
                  <a:pt x="312318" y="1690368"/>
                  <a:pt x="301653" y="1691741"/>
                  <a:pt x="291042" y="1693333"/>
                </a:cubicBezTo>
                <a:lnTo>
                  <a:pt x="216959" y="1703916"/>
                </a:lnTo>
                <a:cubicBezTo>
                  <a:pt x="204612" y="1705680"/>
                  <a:pt x="192220" y="1707157"/>
                  <a:pt x="179917" y="1709208"/>
                </a:cubicBezTo>
                <a:cubicBezTo>
                  <a:pt x="169334" y="1710972"/>
                  <a:pt x="158789" y="1712983"/>
                  <a:pt x="148167" y="1714500"/>
                </a:cubicBezTo>
                <a:cubicBezTo>
                  <a:pt x="134089" y="1716511"/>
                  <a:pt x="119945" y="1718027"/>
                  <a:pt x="105834" y="1719791"/>
                </a:cubicBezTo>
                <a:cubicBezTo>
                  <a:pt x="77470" y="1729246"/>
                  <a:pt x="101809" y="1721862"/>
                  <a:pt x="63500" y="1730375"/>
                </a:cubicBezTo>
                <a:cubicBezTo>
                  <a:pt x="49820" y="1733415"/>
                  <a:pt x="21147" y="1740970"/>
                  <a:pt x="10584" y="1746250"/>
                </a:cubicBezTo>
                <a:lnTo>
                  <a:pt x="0" y="1751541"/>
                </a:lnTo>
                <a:lnTo>
                  <a:pt x="0" y="1751541"/>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1066800" y="4763562"/>
            <a:ext cx="1295400" cy="656163"/>
          </a:xfrm>
          <a:prstGeom prst="rect">
            <a:avLst/>
          </a:prstGeom>
          <a:noFill/>
        </p:spPr>
        <p:txBody>
          <a:bodyPr wrap="square" rtlCol="0">
            <a:spAutoFit/>
          </a:bodyPr>
          <a:lstStyle/>
          <a:p>
            <a:pPr algn="ctr">
              <a:lnSpc>
                <a:spcPts val="2080"/>
              </a:lnSpc>
            </a:pPr>
            <a:r>
              <a:rPr lang="en-US" sz="2000" b="1" cap="all" dirty="0">
                <a:solidFill>
                  <a:srgbClr val="FF0000"/>
                </a:solidFill>
                <a:latin typeface="Arial Narrow"/>
                <a:cs typeface="Arial Narrow"/>
              </a:rPr>
              <a:t>WE are here</a:t>
            </a:r>
          </a:p>
        </p:txBody>
      </p:sp>
      <p:sp>
        <p:nvSpPr>
          <p:cNvPr id="14" name="TextBox 13"/>
          <p:cNvSpPr txBox="1"/>
          <p:nvPr/>
        </p:nvSpPr>
        <p:spPr>
          <a:xfrm>
            <a:off x="3727566" y="2412066"/>
            <a:ext cx="1987434" cy="630942"/>
          </a:xfrm>
          <a:prstGeom prst="rect">
            <a:avLst/>
          </a:prstGeom>
          <a:noFill/>
        </p:spPr>
        <p:txBody>
          <a:bodyPr wrap="square" rtlCol="0">
            <a:spAutoFit/>
          </a:bodyPr>
          <a:lstStyle/>
          <a:p>
            <a:pPr algn="ctr">
              <a:lnSpc>
                <a:spcPts val="2080"/>
              </a:lnSpc>
            </a:pPr>
            <a:r>
              <a:rPr lang="en-US" b="1" cap="all" dirty="0" smtClean="0">
                <a:solidFill>
                  <a:srgbClr val="FF0000"/>
                </a:solidFill>
                <a:effectLst>
                  <a:outerShdw blurRad="50800" dist="38100" dir="13500000" algn="tl" rotWithShape="0">
                    <a:srgbClr val="000000">
                      <a:alpha val="15000"/>
                    </a:srgbClr>
                  </a:outerShdw>
                </a:effectLst>
                <a:latin typeface="Arial Narrow"/>
                <a:cs typeface="Arial Narrow"/>
              </a:rPr>
              <a:t>The future of Rotary</a:t>
            </a:r>
            <a:endParaRPr lang="en-US" b="1" cap="all" dirty="0">
              <a:solidFill>
                <a:srgbClr val="FF0000"/>
              </a:solidFill>
              <a:effectLst>
                <a:outerShdw blurRad="50800" dist="38100" dir="13500000" algn="tl" rotWithShape="0">
                  <a:srgbClr val="000000">
                    <a:alpha val="15000"/>
                  </a:srgbClr>
                </a:outerShdw>
              </a:effectLst>
              <a:latin typeface="Arial Narrow"/>
              <a:cs typeface="Arial Narrow"/>
            </a:endParaRPr>
          </a:p>
        </p:txBody>
      </p:sp>
    </p:spTree>
    <p:extLst>
      <p:ext uri="{BB962C8B-B14F-4D97-AF65-F5344CB8AC3E}">
        <p14:creationId xmlns:p14="http://schemas.microsoft.com/office/powerpoint/2010/main" val="3425547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
                                  </p:stCondLst>
                                  <p:childTnLst>
                                    <p:set>
                                      <p:cBhvr>
                                        <p:cTn id="6" dur="1" fill="hold">
                                          <p:stCondLst>
                                            <p:cond delay="0"/>
                                          </p:stCondLst>
                                        </p:cTn>
                                        <p:tgtEl>
                                          <p:spTgt spid="11"/>
                                        </p:tgtEl>
                                        <p:attrNameLst>
                                          <p:attrName>style.visibility</p:attrName>
                                        </p:attrNameLst>
                                      </p:cBhvr>
                                      <p:to>
                                        <p:strVal val="visible"/>
                                      </p:to>
                                    </p:set>
                                  </p:childTnLst>
                                </p:cTn>
                              </p:par>
                              <p:par>
                                <p:cTn id="7" presetID="22" presetClass="entr" presetSubtype="8" fill="hold" grpId="0" nodeType="withEffect">
                                  <p:stCondLst>
                                    <p:cond delay="15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500"/>
                                        <p:tgtEl>
                                          <p:spTgt spid="12"/>
                                        </p:tgtEl>
                                      </p:cBhvr>
                                    </p:animEffect>
                                  </p:childTnLst>
                                </p:cTn>
                              </p:par>
                              <p:par>
                                <p:cTn id="10" presetID="10" presetClass="entr" presetSubtype="0" fill="hold" nodeType="withEffect">
                                  <p:stCondLst>
                                    <p:cond delay="8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457200"/>
            <a:ext cx="8763000" cy="533400"/>
          </a:xfrm>
        </p:spPr>
        <p:txBody>
          <a:bodyPr/>
          <a:lstStyle/>
          <a:p>
            <a:r>
              <a:rPr lang="en-US" dirty="0"/>
              <a:t>FINANCIAL ROADMAP:  BUILDING FINANCIAL SUSTAINABILITY </a:t>
            </a:r>
          </a:p>
        </p:txBody>
      </p:sp>
      <p:sp>
        <p:nvSpPr>
          <p:cNvPr id="6" name="TextBox 5"/>
          <p:cNvSpPr txBox="1"/>
          <p:nvPr/>
        </p:nvSpPr>
        <p:spPr>
          <a:xfrm>
            <a:off x="1834046" y="5330362"/>
            <a:ext cx="5454342" cy="523220"/>
          </a:xfrm>
          <a:prstGeom prst="rect">
            <a:avLst/>
          </a:prstGeom>
          <a:noFill/>
        </p:spPr>
        <p:txBody>
          <a:bodyPr wrap="square" rtlCol="0">
            <a:spAutoFit/>
          </a:bodyPr>
          <a:lstStyle/>
          <a:p>
            <a:pPr algn="ctr"/>
            <a:r>
              <a:rPr lang="en-US" sz="2800" b="1" dirty="0" smtClean="0">
                <a:ln w="12700">
                  <a:solidFill>
                    <a:srgbClr val="00246C">
                      <a:satMod val="155000"/>
                    </a:srgbClr>
                  </a:solidFill>
                  <a:prstDash val="solid"/>
                </a:ln>
                <a:solidFill>
                  <a:schemeClr val="tx2">
                    <a:lumMod val="60000"/>
                    <a:lumOff val="40000"/>
                  </a:schemeClr>
                </a:solidFill>
                <a:latin typeface="Georgia" pitchFamily="18" charset="0"/>
              </a:rPr>
              <a:t>Financial</a:t>
            </a:r>
            <a:r>
              <a:rPr lang="en-US" sz="2800" b="1" dirty="0" smtClean="0">
                <a:ln w="12700">
                  <a:solidFill>
                    <a:srgbClr val="00246C">
                      <a:satMod val="155000"/>
                    </a:srgbClr>
                  </a:solidFill>
                  <a:prstDash val="solid"/>
                </a:ln>
                <a:solidFill>
                  <a:schemeClr val="tx2">
                    <a:lumMod val="60000"/>
                    <a:lumOff val="40000"/>
                  </a:schemeClr>
                </a:solidFill>
              </a:rPr>
              <a:t> </a:t>
            </a:r>
            <a:r>
              <a:rPr lang="en-US" sz="2800" b="1" dirty="0" smtClean="0">
                <a:ln w="12700">
                  <a:solidFill>
                    <a:srgbClr val="00246C">
                      <a:satMod val="155000"/>
                    </a:srgbClr>
                  </a:solidFill>
                  <a:prstDash val="solid"/>
                </a:ln>
                <a:solidFill>
                  <a:schemeClr val="tx2">
                    <a:lumMod val="60000"/>
                    <a:lumOff val="40000"/>
                  </a:schemeClr>
                </a:solidFill>
                <a:latin typeface="Georgia" pitchFamily="18" charset="0"/>
              </a:rPr>
              <a:t>Sustainability</a:t>
            </a:r>
            <a:r>
              <a:rPr lang="en-US" sz="2800" b="1" dirty="0" smtClean="0">
                <a:ln w="12700">
                  <a:solidFill>
                    <a:srgbClr val="00246C">
                      <a:satMod val="155000"/>
                    </a:srgbClr>
                  </a:solidFill>
                  <a:prstDash val="solid"/>
                </a:ln>
                <a:solidFill>
                  <a:schemeClr val="tx2">
                    <a:lumMod val="60000"/>
                    <a:lumOff val="40000"/>
                  </a:schemeClr>
                </a:solidFill>
              </a:rPr>
              <a:t>  </a:t>
            </a:r>
            <a:endParaRPr lang="en-US" sz="2800" b="1" dirty="0">
              <a:ln w="12700">
                <a:solidFill>
                  <a:srgbClr val="00246C">
                    <a:satMod val="155000"/>
                  </a:srgbClr>
                </a:solidFill>
                <a:prstDash val="solid"/>
              </a:ln>
              <a:solidFill>
                <a:schemeClr val="tx2">
                  <a:lumMod val="60000"/>
                  <a:lumOff val="40000"/>
                </a:schemeClr>
              </a:solidFill>
            </a:endParaRPr>
          </a:p>
        </p:txBody>
      </p:sp>
      <p:sp>
        <p:nvSpPr>
          <p:cNvPr id="7" name="TextBox 6"/>
          <p:cNvSpPr txBox="1"/>
          <p:nvPr/>
        </p:nvSpPr>
        <p:spPr>
          <a:xfrm>
            <a:off x="5363261" y="1315616"/>
            <a:ext cx="2409139" cy="830997"/>
          </a:xfrm>
          <a:prstGeom prst="rect">
            <a:avLst/>
          </a:prstGeom>
          <a:noFill/>
        </p:spPr>
        <p:txBody>
          <a:bodyPr wrap="square" rtlCol="0">
            <a:spAutoFit/>
          </a:bodyPr>
          <a:lstStyle/>
          <a:p>
            <a:pPr algn="ctr"/>
            <a:r>
              <a:rPr lang="en-US" dirty="0">
                <a:solidFill>
                  <a:schemeClr val="tx1">
                    <a:lumMod val="50000"/>
                  </a:schemeClr>
                </a:solidFill>
                <a:latin typeface="Georgia"/>
                <a:ea typeface="+mn-ea"/>
                <a:cs typeface="Georgia"/>
              </a:rPr>
              <a:t>Safety Net - Rainy Day Fund</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977" y="2305054"/>
            <a:ext cx="2192428" cy="258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Users\hamiltoj\AppData\Local\Microsoft\Windows\Temporary Internet Files\Content.IE5\WFC7ZKM2\MC90043253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780369"/>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5720" y="1295400"/>
            <a:ext cx="2360880" cy="830997"/>
          </a:xfrm>
          <a:prstGeom prst="rect">
            <a:avLst/>
          </a:prstGeom>
          <a:noFill/>
        </p:spPr>
        <p:txBody>
          <a:bodyPr wrap="square" rtlCol="0">
            <a:spAutoFit/>
          </a:bodyPr>
          <a:lstStyle/>
          <a:p>
            <a:pPr algn="ctr"/>
            <a:r>
              <a:rPr lang="en-US" dirty="0">
                <a:solidFill>
                  <a:schemeClr val="tx1">
                    <a:lumMod val="50000"/>
                  </a:schemeClr>
                </a:solidFill>
                <a:latin typeface="Georgia"/>
                <a:ea typeface="+mn-ea"/>
                <a:cs typeface="Georgia"/>
              </a:rPr>
              <a:t>Having enough every year </a:t>
            </a:r>
          </a:p>
        </p:txBody>
      </p:sp>
      <p:pic>
        <p:nvPicPr>
          <p:cNvPr id="11" name="Picture 2" descr="online_ad_revenue_optimization_real_time_price_prediction_offers_new_opportunities_1_the_need_for_real_time_ad_revenue_optimization_id27092451.jpg"/>
          <p:cNvPicPr>
            <a:picLocks noChangeAspect="1" noChangeArrowheads="1"/>
          </p:cNvPicPr>
          <p:nvPr/>
        </p:nvPicPr>
        <p:blipFill rotWithShape="1">
          <a:blip r:embed="rId5">
            <a:extLst>
              <a:ext uri="{28A0092B-C50C-407E-A947-70E740481C1C}">
                <a14:useLocalDpi xmlns:a14="http://schemas.microsoft.com/office/drawing/2010/main" val="0"/>
              </a:ext>
            </a:extLst>
          </a:blip>
          <a:srcRect l="27533"/>
          <a:stretch/>
        </p:blipFill>
        <p:spPr bwMode="auto">
          <a:xfrm>
            <a:off x="573909" y="2286000"/>
            <a:ext cx="2520274" cy="259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98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37A24AC66A04C8A9872F850E11153" ma:contentTypeVersion="0" ma:contentTypeDescription="Create a new document." ma:contentTypeScope="" ma:versionID="894cf0eee997355550609ffe52d471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1BA3F0B-51F4-4E80-A648-3ADA80234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AF76D16-1A4E-4487-B10B-0C80D2537D65}">
  <ds:schemaRefs>
    <ds:schemaRef ds:uri="http://schemas.microsoft.com/sharepoint/v3/contenttype/forms"/>
  </ds:schemaRefs>
</ds:datastoreItem>
</file>

<file path=customXml/itemProps3.xml><?xml version="1.0" encoding="utf-8"?>
<ds:datastoreItem xmlns:ds="http://schemas.openxmlformats.org/officeDocument/2006/customXml" ds:itemID="{32C93DBF-9857-4AFA-A717-89C84D02874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RICommunications_white.potx</Template>
  <TotalTime>19304</TotalTime>
  <Words>551</Words>
  <Application>Microsoft Macintosh PowerPoint</Application>
  <PresentationFormat>On-screen Show (4:3)</PresentationFormat>
  <Paragraphs>122</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RICommunications_white</vt:lpstr>
      <vt:lpstr>Custom Design</vt:lpstr>
      <vt:lpstr>2_Custom Design</vt:lpstr>
      <vt:lpstr>PowerPoint Presentation</vt:lpstr>
      <vt:lpstr>FINANCIAL SERVICES TEAM</vt:lpstr>
      <vt:lpstr>FINANCIAL SUSTAINABILITY</vt:lpstr>
      <vt:lpstr>FINANCIAL GOVERNANCE</vt:lpstr>
      <vt:lpstr>STEWARDSHIP</vt:lpstr>
      <vt:lpstr>FINANCIAL ROADMAP </vt:lpstr>
      <vt:lpstr>FINANCIAL ROADMAP:  BUILDING FINANCIAL SUSTAINABILITY </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Chang Antony</cp:lastModifiedBy>
  <cp:revision>650</cp:revision>
  <cp:lastPrinted>2013-12-02T16:14:23Z</cp:lastPrinted>
  <dcterms:created xsi:type="dcterms:W3CDTF">2010-04-16T20:11:30Z</dcterms:created>
  <dcterms:modified xsi:type="dcterms:W3CDTF">2014-08-10T07:55:32Z</dcterms:modified>
</cp:coreProperties>
</file>