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00" r:id="rId4"/>
    <p:sldMasterId id="2147483664" r:id="rId5"/>
    <p:sldMasterId id="2147483688" r:id="rId6"/>
  </p:sldMasterIdLst>
  <p:notesMasterIdLst>
    <p:notesMasterId r:id="rId13"/>
  </p:notesMasterIdLst>
  <p:handoutMasterIdLst>
    <p:handoutMasterId r:id="rId14"/>
  </p:handoutMasterIdLst>
  <p:sldIdLst>
    <p:sldId id="363" r:id="rId7"/>
    <p:sldId id="368" r:id="rId8"/>
    <p:sldId id="366" r:id="rId9"/>
    <p:sldId id="367" r:id="rId10"/>
    <p:sldId id="364" r:id="rId11"/>
    <p:sldId id="369" r:id="rId12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19295"/>
    <a:srgbClr val="005DAA"/>
    <a:srgbClr val="687D90"/>
    <a:srgbClr val="009999"/>
    <a:srgbClr val="872175"/>
    <a:srgbClr val="FF7600"/>
    <a:srgbClr val="D91B5C"/>
    <a:srgbClr val="00AEEF"/>
    <a:srgbClr val="01B4E7"/>
    <a:srgbClr val="BCBD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37" autoAdjust="0"/>
    <p:restoredTop sz="94127" autoAdjust="0"/>
  </p:normalViewPr>
  <p:slideViewPr>
    <p:cSldViewPr>
      <p:cViewPr>
        <p:scale>
          <a:sx n="147" d="100"/>
          <a:sy n="147" d="100"/>
        </p:scale>
        <p:origin x="696" y="568"/>
      </p:cViewPr>
      <p:guideLst>
        <p:guide orient="horz" pos="2160"/>
        <p:guide pos="2880"/>
      </p:guideLst>
    </p:cSldViewPr>
  </p:slideViewPr>
  <p:outlineViewPr>
    <p:cViewPr>
      <p:scale>
        <a:sx n="75" d="100"/>
        <a:sy n="75" d="100"/>
      </p:scale>
      <p:origin x="784" y="162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4" Type="http://schemas.openxmlformats.org/officeDocument/2006/relationships/handoutMaster" Target="handoutMasters/handout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 smtClean="0"/>
            </a:lvl1pPr>
          </a:lstStyle>
          <a:p>
            <a:pPr>
              <a:defRPr/>
            </a:pPr>
            <a:fld id="{5E2A8F52-5D5E-F348-8971-795E9819BC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0154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 smtClean="0"/>
            </a:lvl1pPr>
          </a:lstStyle>
          <a:p>
            <a:pPr>
              <a:defRPr/>
            </a:pPr>
            <a:fld id="{A921F9F1-0516-7249-8BD1-DDD6B224F6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6409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ヒラギノ角ゴ Pro W3" pitchFamily="-107" charset="-128"/>
        <a:cs typeface="ヒラギノ角ゴ Pro W3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ヒラギノ角ゴ Pro W3" pitchFamily="-107" charset="-128"/>
        <a:cs typeface="ヒラギノ角ゴ Pro W3" pitchFamily="-107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ヒラギノ角ゴ Pro W3" pitchFamily="-107" charset="-128"/>
        <a:cs typeface="ヒラギノ角ゴ Pro W3" pitchFamily="-107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ヒラギノ角ゴ Pro W3" pitchFamily="-107" charset="-128"/>
        <a:cs typeface="ヒラギノ角ゴ Pro W3" pitchFamily="-107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ヒラギノ角ゴ Pro W3" pitchFamily="-107" charset="-128"/>
        <a:cs typeface="ヒラギノ角ゴ Pro W3" pitchFamily="-107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21F9F1-0516-7249-8BD1-DDD6B224F66A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9734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 smtClean="0"/>
              <a:t>In the recent past we have rolled out to the Rotary World:</a:t>
            </a:r>
          </a:p>
          <a:p>
            <a:pPr marL="463550" marR="0" lvl="1" indent="-4635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5DAA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en-US" sz="2800" dirty="0" smtClean="0"/>
              <a:t>New Rotary.org / My Rotary</a:t>
            </a:r>
          </a:p>
          <a:p>
            <a:pPr marL="463550" lvl="1" indent="-463550">
              <a:buClr>
                <a:srgbClr val="005DAA"/>
              </a:buClr>
              <a:buFont typeface="Wingdings" pitchFamily="2" charset="2"/>
              <a:buChar char="§"/>
            </a:pPr>
            <a:r>
              <a:rPr lang="en-US" sz="2800" dirty="0" smtClean="0"/>
              <a:t>Future Vision – Online Grant Application</a:t>
            </a:r>
          </a:p>
          <a:p>
            <a:pPr marL="463550" lvl="1" indent="-463550">
              <a:buClr>
                <a:srgbClr val="005DAA"/>
              </a:buClr>
              <a:buFont typeface="Wingdings" pitchFamily="2" charset="2"/>
              <a:buChar char="§"/>
            </a:pPr>
            <a:r>
              <a:rPr lang="en-US" sz="2800" dirty="0" smtClean="0"/>
              <a:t>Showcase</a:t>
            </a:r>
          </a:p>
          <a:p>
            <a:pPr marL="463550" lvl="1" indent="-463550">
              <a:buClr>
                <a:srgbClr val="005DAA"/>
              </a:buClr>
              <a:buFont typeface="Wingdings" pitchFamily="2" charset="2"/>
              <a:buChar char="§"/>
            </a:pPr>
            <a:r>
              <a:rPr lang="en-US" sz="2800" dirty="0" smtClean="0"/>
              <a:t>Rotary Club Central</a:t>
            </a:r>
          </a:p>
          <a:p>
            <a:pPr marL="463550" lvl="1" indent="-463550">
              <a:buClr>
                <a:srgbClr val="005DAA"/>
              </a:buClr>
              <a:buFont typeface="Wingdings" pitchFamily="2" charset="2"/>
              <a:buChar char="§"/>
            </a:pPr>
            <a:r>
              <a:rPr lang="en-US" sz="2800" dirty="0" smtClean="0"/>
              <a:t>Idea Platform / Groups / Community features</a:t>
            </a:r>
          </a:p>
          <a:p>
            <a:pPr marL="463550" lvl="1" indent="-463550">
              <a:buClr>
                <a:srgbClr val="005DAA"/>
              </a:buClr>
              <a:buFont typeface="Wingdings" pitchFamily="2" charset="2"/>
              <a:buChar char="§"/>
            </a:pPr>
            <a:r>
              <a:rPr lang="en-US" sz="2800" dirty="0" smtClean="0"/>
              <a:t>Brand Center</a:t>
            </a:r>
          </a:p>
          <a:p>
            <a:pPr marL="463550" lvl="1" indent="-463550">
              <a:buClr>
                <a:srgbClr val="005DAA"/>
              </a:buClr>
              <a:buFont typeface="Wingdings" pitchFamily="2" charset="2"/>
              <a:buChar char="§"/>
            </a:pPr>
            <a:r>
              <a:rPr lang="en-US" sz="2800" dirty="0" smtClean="0"/>
              <a:t>Membership Sponsor program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21F9F1-0516-7249-8BD1-DDD6B224F66A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459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r>
              <a:rPr lang="en-US" sz="2800" dirty="0" smtClean="0"/>
              <a:t>Rotarians are struggling to keep up. Over the next 18 months, our focus is on:</a:t>
            </a:r>
          </a:p>
          <a:p>
            <a:pPr marL="463550" lvl="3" indent="-344488">
              <a:buFont typeface="Wingdings" pitchFamily="2" charset="2"/>
              <a:buChar char="§"/>
            </a:pPr>
            <a:r>
              <a:rPr lang="en-US" sz="2800" dirty="0" smtClean="0"/>
              <a:t>Adoption and barriers to adoption</a:t>
            </a:r>
          </a:p>
          <a:p>
            <a:pPr marL="463550" lvl="3" indent="-344488">
              <a:buFont typeface="Wingdings" pitchFamily="2" charset="2"/>
              <a:buChar char="§"/>
            </a:pPr>
            <a:r>
              <a:rPr lang="en-US" sz="2800" dirty="0" smtClean="0"/>
              <a:t>Gathering feedback and refining as appropriate</a:t>
            </a:r>
          </a:p>
          <a:p>
            <a:pPr marL="463550" lvl="3" indent="-344488">
              <a:buFont typeface="Wingdings" pitchFamily="2" charset="2"/>
              <a:buChar char="§"/>
            </a:pPr>
            <a:r>
              <a:rPr lang="en-US" sz="2800" dirty="0" smtClean="0"/>
              <a:t>Ensuring clubs and members are getting value out of these tools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21F9F1-0516-7249-8BD1-DDD6B224F66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3155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In the coming 18 months we plan to:</a:t>
            </a:r>
          </a:p>
          <a:p>
            <a:pPr marL="457200" indent="-457200">
              <a:buClr>
                <a:srgbClr val="005DAA"/>
              </a:buClr>
              <a:buFont typeface="Wingdings" pitchFamily="2" charset="2"/>
              <a:buChar char="§"/>
            </a:pPr>
            <a:r>
              <a:rPr lang="en-US" sz="1200" b="0" dirty="0" smtClean="0">
                <a:solidFill>
                  <a:srgbClr val="919295"/>
                </a:solidFill>
              </a:rPr>
              <a:t>Move to a Print on Demand model for publications</a:t>
            </a:r>
          </a:p>
          <a:p>
            <a:pPr marL="457200" indent="-457200">
              <a:buClr>
                <a:srgbClr val="005DAA"/>
              </a:buClr>
              <a:buFont typeface="Wingdings" pitchFamily="2" charset="2"/>
              <a:buChar char="§"/>
            </a:pPr>
            <a:r>
              <a:rPr lang="en-US" sz="1200" b="0" dirty="0" smtClean="0">
                <a:solidFill>
                  <a:srgbClr val="919295"/>
                </a:solidFill>
              </a:rPr>
              <a:t>Potentially allow customization of materials (if desired)</a:t>
            </a:r>
          </a:p>
          <a:p>
            <a:pPr marL="457200" indent="-457200">
              <a:buClr>
                <a:srgbClr val="005DAA"/>
              </a:buClr>
              <a:buFont typeface="Wingdings" pitchFamily="2" charset="2"/>
              <a:buChar char="§"/>
            </a:pPr>
            <a:r>
              <a:rPr lang="en-US" sz="1200" b="0" dirty="0" smtClean="0">
                <a:solidFill>
                  <a:srgbClr val="919295"/>
                </a:solidFill>
              </a:rPr>
              <a:t>Outsource distribution and logistics where appropriate (globally)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21F9F1-0516-7249-8BD1-DDD6B224F66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1665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r>
              <a:rPr lang="en-US" sz="2800" dirty="0" smtClean="0"/>
              <a:t>We are doing these things to achieve:</a:t>
            </a:r>
          </a:p>
          <a:p>
            <a:pPr marL="463550" lvl="3" indent="-344488"/>
            <a:r>
              <a:rPr lang="en-US" sz="2800" dirty="0" smtClean="0"/>
              <a:t>Higher service levels for clubs and members</a:t>
            </a:r>
          </a:p>
          <a:p>
            <a:pPr marL="463550" lvl="3" indent="-344488"/>
            <a:r>
              <a:rPr lang="en-US" sz="2800" dirty="0" smtClean="0"/>
              <a:t>Increase efficiencies while lowering costs and waste for the organization</a:t>
            </a:r>
          </a:p>
          <a:p>
            <a:pPr marL="463550" lvl="3" indent="-344488"/>
            <a:r>
              <a:rPr lang="en-US" sz="2800" dirty="0" smtClean="0"/>
              <a:t>Increase flexibility and potentially increase revenue with add-ons options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21F9F1-0516-7249-8BD1-DDD6B224F66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3836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Hand off to Lori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21F9F1-0516-7249-8BD1-DDD6B224F66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459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rgbClr val="005DAA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0" anchor="ctr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3400" y="4535544"/>
            <a:ext cx="6400800" cy="12556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Subject</a:t>
            </a:r>
          </a:p>
          <a:p>
            <a:r>
              <a:rPr lang="en-US" dirty="0" smtClean="0"/>
              <a:t>Presenter</a:t>
            </a:r>
          </a:p>
          <a:p>
            <a:r>
              <a:rPr lang="en-US" dirty="0" smtClean="0"/>
              <a:t>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9182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 lIns="0" rIns="0"/>
          <a:lstStyle>
            <a:lvl1pPr marL="0" indent="0">
              <a:buFontTx/>
              <a:buNone/>
              <a:defRPr sz="1600" b="1" i="0">
                <a:solidFill>
                  <a:srgbClr val="687D90"/>
                </a:solidFill>
                <a:latin typeface="Georgia"/>
                <a:cs typeface="Georgia"/>
              </a:defRPr>
            </a:lvl1pPr>
            <a:lvl2pPr marL="0" indent="0">
              <a:buFontTx/>
              <a:buNone/>
              <a:defRPr sz="1600">
                <a:solidFill>
                  <a:srgbClr val="919295"/>
                </a:solidFill>
                <a:latin typeface="Georgia"/>
                <a:cs typeface="Georgia"/>
              </a:defRPr>
            </a:lvl2pPr>
            <a:lvl3pPr marL="0" indent="0">
              <a:buFontTx/>
              <a:buNone/>
              <a:defRPr sz="1600" b="1">
                <a:solidFill>
                  <a:srgbClr val="687D90"/>
                </a:solidFill>
                <a:latin typeface="Georgia"/>
                <a:cs typeface="Georgia"/>
              </a:defRPr>
            </a:lvl3pPr>
            <a:lvl4pPr marL="338328" indent="-219456">
              <a:buClr>
                <a:srgbClr val="005DAA"/>
              </a:buClr>
              <a:buFont typeface="Wingdings" charset="2"/>
              <a:buChar char="§"/>
              <a:defRPr sz="1600">
                <a:solidFill>
                  <a:srgbClr val="919295"/>
                </a:solidFill>
                <a:latin typeface="Georgia"/>
                <a:cs typeface="Georgia"/>
              </a:defRPr>
            </a:lvl4pPr>
            <a:lvl5pPr marL="228600" indent="-228600">
              <a:buFont typeface="Wingdings" charset="2"/>
              <a:buChar char="§"/>
              <a:defRPr sz="1600">
                <a:solidFill>
                  <a:srgbClr val="919295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1"/>
            <a:endParaRPr lang="en-US" dirty="0" smtClean="0"/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7318176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6935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-152400" y="2667000"/>
            <a:ext cx="9525000" cy="16002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88900" dist="61087" dir="5400000" rotWithShape="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584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4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4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theme" Target="../theme/theme3.xml"/><Relationship Id="rId3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687D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"/>
            <a:ext cx="9144000" cy="6857998"/>
          </a:xfrm>
          <a:prstGeom prst="rect">
            <a:avLst/>
          </a:prstGeom>
          <a:solidFill>
            <a:srgbClr val="687D9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165126"/>
            <a:ext cx="1371600" cy="5143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52400"/>
            <a:ext cx="31242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967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086600" y="6477000"/>
            <a:ext cx="160020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dirty="0" smtClean="0">
                <a:solidFill>
                  <a:srgbClr val="BCBDC0"/>
                </a:solidFill>
                <a:latin typeface="Arial Narrow"/>
                <a:cs typeface="Arial Narrow"/>
              </a:rPr>
              <a:t>INFORMATION SERVICES|  </a:t>
            </a:r>
            <a:fld id="{CF1A8821-C998-834A-B51E-54D54792926D}" type="slidenum">
              <a:rPr kumimoji="0" lang="en-US" sz="900" b="0" i="0" u="none" strike="noStrike" kern="1200" cap="none" spc="300" normalizeH="0" baseline="0" noProof="0" smtClean="0">
                <a:ln>
                  <a:noFill/>
                </a:ln>
                <a:solidFill>
                  <a:srgbClr val="BCBDC0"/>
                </a:solidFill>
                <a:effectLst/>
                <a:uLnTx/>
                <a:uFillTx/>
                <a:latin typeface="Arial Narrow"/>
                <a:ea typeface="ヒラギノ角ゴ Pro W3" charset="0"/>
                <a:cs typeface="Arial Narrow"/>
              </a:rPr>
              <a:pPr algn="r"/>
              <a:t>‹#›</a:t>
            </a:fld>
            <a:r>
              <a:rPr kumimoji="0" lang="en-US" sz="900" b="0" i="0" u="none" strike="noStrike" kern="1200" cap="none" spc="300" normalizeH="0" baseline="0" noProof="0" dirty="0" smtClean="0">
                <a:ln>
                  <a:noFill/>
                </a:ln>
                <a:solidFill>
                  <a:srgbClr val="BCBDC0"/>
                </a:solidFill>
                <a:effectLst/>
                <a:uLnTx/>
                <a:uFillTx/>
                <a:latin typeface="Arial Narrow"/>
                <a:ea typeface="ヒラギノ角ゴ Pro W3" charset="0"/>
                <a:cs typeface="Arial Narrow"/>
              </a:rPr>
              <a:t>  </a:t>
            </a:r>
            <a:endParaRPr lang="en-US" sz="900" dirty="0">
              <a:solidFill>
                <a:srgbClr val="958D85"/>
              </a:solidFill>
              <a:latin typeface="Arial Narrow"/>
              <a:cs typeface="Arial Narrow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57" y="6265119"/>
            <a:ext cx="1082949" cy="406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208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3" r:id="rId2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687D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7086600" y="6477000"/>
            <a:ext cx="160020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dirty="0" smtClean="0">
                <a:solidFill>
                  <a:srgbClr val="BCBDC0"/>
                </a:solidFill>
                <a:latin typeface="Arial Narrow"/>
                <a:cs typeface="Arial Narrow"/>
              </a:rPr>
              <a:t>INFORMATION SERVICES |  </a:t>
            </a:r>
            <a:fld id="{CF1A8821-C998-834A-B51E-54D54792926D}" type="slidenum">
              <a:rPr kumimoji="0" lang="en-US" sz="900" b="0" i="0" u="none" strike="noStrike" kern="1200" cap="none" spc="300" normalizeH="0" baseline="0" noProof="0" smtClean="0">
                <a:ln>
                  <a:noFill/>
                </a:ln>
                <a:solidFill>
                  <a:srgbClr val="BCBDC0"/>
                </a:solidFill>
                <a:effectLst/>
                <a:uLnTx/>
                <a:uFillTx/>
                <a:latin typeface="Arial Narrow"/>
                <a:ea typeface="ヒラギノ角ゴ Pro W3" charset="0"/>
                <a:cs typeface="Arial Narrow"/>
              </a:rPr>
              <a:pPr algn="r"/>
              <a:t>‹#›</a:t>
            </a:fld>
            <a:r>
              <a:rPr kumimoji="0" lang="en-US" sz="900" b="0" i="0" u="none" strike="noStrike" kern="1200" cap="none" spc="300" normalizeH="0" baseline="0" noProof="0" dirty="0" smtClean="0">
                <a:ln>
                  <a:noFill/>
                </a:ln>
                <a:solidFill>
                  <a:srgbClr val="BCBDC0"/>
                </a:solidFill>
                <a:effectLst/>
                <a:uLnTx/>
                <a:uFillTx/>
                <a:latin typeface="Arial Narrow"/>
                <a:ea typeface="ヒラギノ角ゴ Pro W3" charset="0"/>
                <a:cs typeface="Arial Narrow"/>
              </a:rPr>
              <a:t>  </a:t>
            </a:r>
            <a:endParaRPr lang="en-US" sz="900" dirty="0">
              <a:solidFill>
                <a:srgbClr val="958D85"/>
              </a:solidFill>
              <a:latin typeface="Arial Narrow"/>
              <a:cs typeface="Arial Narrow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165126"/>
            <a:ext cx="137160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488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solidFill>
            <a:srgbClr val="005DAA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INFORMATION SERVICES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Key Initiatives</a:t>
            </a:r>
          </a:p>
          <a:p>
            <a:r>
              <a:rPr lang="en-US" dirty="0" smtClean="0"/>
              <a:t>Peter </a:t>
            </a:r>
            <a:r>
              <a:rPr lang="en-US" dirty="0" err="1" smtClean="0"/>
              <a:t>Markos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9785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541" y="1064343"/>
            <a:ext cx="6244918" cy="5113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78" t="34643" r="24095" b="12263"/>
          <a:stretch/>
        </p:blipFill>
        <p:spPr bwMode="auto">
          <a:xfrm>
            <a:off x="1355393" y="1064343"/>
            <a:ext cx="6662312" cy="5014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219" y="1153172"/>
            <a:ext cx="3577561" cy="5366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TECHNOLOGY CHANGES – GETTING IT RIGHT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497" y="1153172"/>
            <a:ext cx="5689005" cy="4837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9943" y="1338148"/>
            <a:ext cx="6433213" cy="4839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340319"/>
            <a:ext cx="6912006" cy="4837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32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19201"/>
            <a:ext cx="8229600" cy="2971800"/>
          </a:xfrm>
        </p:spPr>
        <p:txBody>
          <a:bodyPr/>
          <a:lstStyle/>
          <a:p>
            <a:pPr lvl="2"/>
            <a:r>
              <a:rPr lang="en-US" sz="2800" dirty="0" smtClean="0">
                <a:solidFill>
                  <a:schemeClr val="tx1">
                    <a:lumMod val="50000"/>
                  </a:schemeClr>
                </a:solidFill>
              </a:rPr>
              <a:t>Rotarians are struggling to keep up. Our focus is on:</a:t>
            </a:r>
          </a:p>
          <a:p>
            <a:pPr marL="463550" lvl="3" indent="-344488"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tx1">
                    <a:lumMod val="50000"/>
                  </a:schemeClr>
                </a:solidFill>
              </a:rPr>
              <a:t>Adoption and barriers to adoption</a:t>
            </a:r>
          </a:p>
          <a:p>
            <a:pPr marL="463550" lvl="3" indent="-344488"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tx1">
                    <a:lumMod val="50000"/>
                  </a:schemeClr>
                </a:solidFill>
              </a:rPr>
              <a:t>Gathering feedback and refining </a:t>
            </a:r>
          </a:p>
          <a:p>
            <a:pPr marL="463550" lvl="3" indent="-344488"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tx1">
                    <a:lumMod val="50000"/>
                  </a:schemeClr>
                </a:solidFill>
              </a:rPr>
              <a:t>Ensuring clubs and members are getting value out of these tools</a:t>
            </a:r>
          </a:p>
        </p:txBody>
      </p:sp>
      <p:pic>
        <p:nvPicPr>
          <p:cNvPr id="1026" name="Picture 2" descr="http://englishcentralblog.files.wordpress.com/2011/06/feedback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724100"/>
            <a:ext cx="3505200" cy="2677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3"/>
          <p:cNvSpPr txBox="1">
            <a:spLocks/>
          </p:cNvSpPr>
          <p:nvPr/>
        </p:nvSpPr>
        <p:spPr>
          <a:xfrm>
            <a:off x="5334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 defTabSz="4572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bg1"/>
                </a:solidFill>
                <a:latin typeface="Arial Narrow"/>
                <a:ea typeface="+mj-ea"/>
                <a:cs typeface="Arial Narrow"/>
              </a:defRPr>
            </a:lvl1pPr>
          </a:lstStyle>
          <a:p>
            <a:r>
              <a:rPr lang="en-US" dirty="0" smtClean="0"/>
              <a:t>TECHNOLOGY CHANGES – GETTING IT RIGHT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4006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OPERATIONAL CHANGES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chemeClr val="tx1">
                    <a:lumMod val="50000"/>
                  </a:schemeClr>
                </a:solidFill>
              </a:rPr>
              <a:t>Over the next 18 months</a:t>
            </a:r>
          </a:p>
          <a:p>
            <a:pPr marL="457200" indent="-457200">
              <a:buClr>
                <a:srgbClr val="005DAA"/>
              </a:buClr>
              <a:buFont typeface="Wingdings" pitchFamily="2" charset="2"/>
              <a:buChar char="§"/>
            </a:pPr>
            <a:r>
              <a:rPr lang="en-US" sz="2800" b="0" dirty="0" smtClean="0">
                <a:solidFill>
                  <a:schemeClr val="tx1">
                    <a:lumMod val="50000"/>
                  </a:schemeClr>
                </a:solidFill>
              </a:rPr>
              <a:t>Move to a Print on Demand model for publications</a:t>
            </a:r>
          </a:p>
          <a:p>
            <a:pPr marL="457200" indent="-457200">
              <a:buClr>
                <a:srgbClr val="005DAA"/>
              </a:buClr>
              <a:buFont typeface="Wingdings" pitchFamily="2" charset="2"/>
              <a:buChar char="§"/>
            </a:pPr>
            <a:r>
              <a:rPr lang="en-US" sz="2800" b="0" dirty="0" smtClean="0">
                <a:solidFill>
                  <a:schemeClr val="tx1">
                    <a:lumMod val="50000"/>
                  </a:schemeClr>
                </a:solidFill>
              </a:rPr>
              <a:t>Customization of </a:t>
            </a:r>
            <a:r>
              <a:rPr lang="en-US" sz="2800" b="0" dirty="0">
                <a:solidFill>
                  <a:schemeClr val="tx1">
                    <a:lumMod val="50000"/>
                  </a:schemeClr>
                </a:solidFill>
              </a:rPr>
              <a:t>materials </a:t>
            </a:r>
            <a:r>
              <a:rPr lang="en-US" sz="2800" b="0" dirty="0" smtClean="0">
                <a:solidFill>
                  <a:schemeClr val="tx1">
                    <a:lumMod val="50000"/>
                  </a:schemeClr>
                </a:solidFill>
              </a:rPr>
              <a:t>(if desired)</a:t>
            </a:r>
            <a:endParaRPr lang="en-US" sz="2800" b="0" dirty="0">
              <a:solidFill>
                <a:schemeClr val="tx1">
                  <a:lumMod val="50000"/>
                </a:schemeClr>
              </a:solidFill>
            </a:endParaRPr>
          </a:p>
          <a:p>
            <a:pPr marL="457200" indent="-457200">
              <a:buClr>
                <a:srgbClr val="005DAA"/>
              </a:buClr>
              <a:buFont typeface="Wingdings" pitchFamily="2" charset="2"/>
              <a:buChar char="§"/>
            </a:pPr>
            <a:r>
              <a:rPr lang="en-US" sz="2800" b="0" dirty="0" smtClean="0">
                <a:solidFill>
                  <a:schemeClr val="tx1">
                    <a:lumMod val="50000"/>
                  </a:schemeClr>
                </a:solidFill>
              </a:rPr>
              <a:t>Outsource distribution and logistics where appropriate</a:t>
            </a:r>
          </a:p>
        </p:txBody>
      </p:sp>
    </p:spTree>
    <p:extLst>
      <p:ext uri="{BB962C8B-B14F-4D97-AF65-F5344CB8AC3E}">
        <p14:creationId xmlns:p14="http://schemas.microsoft.com/office/powerpoint/2010/main" val="40481395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OPERATIONAL CHANGES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en-US" sz="2800" dirty="0" smtClean="0">
                <a:solidFill>
                  <a:schemeClr val="tx1">
                    <a:lumMod val="50000"/>
                  </a:schemeClr>
                </a:solidFill>
              </a:rPr>
              <a:t>We are doing these things to achieve:</a:t>
            </a:r>
          </a:p>
          <a:p>
            <a:pPr marL="463550" lvl="3" indent="-344488"/>
            <a:r>
              <a:rPr lang="en-US" sz="2800" dirty="0" smtClean="0">
                <a:solidFill>
                  <a:schemeClr val="tx1">
                    <a:lumMod val="50000"/>
                  </a:schemeClr>
                </a:solidFill>
              </a:rPr>
              <a:t>Higher service levels for clubs and members</a:t>
            </a:r>
          </a:p>
          <a:p>
            <a:pPr marL="463550" lvl="3" indent="-344488"/>
            <a:r>
              <a:rPr lang="en-US" sz="2800" dirty="0" smtClean="0">
                <a:solidFill>
                  <a:schemeClr val="tx1">
                    <a:lumMod val="50000"/>
                  </a:schemeClr>
                </a:solidFill>
              </a:rPr>
              <a:t>Increased efficiencies while lowering costs and waste for the organization</a:t>
            </a:r>
          </a:p>
          <a:p>
            <a:pPr marL="463550" lvl="3" indent="-344488"/>
            <a:r>
              <a:rPr lang="en-US" sz="2800" dirty="0" smtClean="0">
                <a:solidFill>
                  <a:schemeClr val="tx1">
                    <a:lumMod val="50000"/>
                  </a:schemeClr>
                </a:solidFill>
              </a:rPr>
              <a:t>Increased flexibility and potential for increased revenue</a:t>
            </a:r>
          </a:p>
        </p:txBody>
      </p:sp>
    </p:spTree>
    <p:extLst>
      <p:ext uri="{BB962C8B-B14F-4D97-AF65-F5344CB8AC3E}">
        <p14:creationId xmlns:p14="http://schemas.microsoft.com/office/powerpoint/2010/main" val="19197568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ACTION ITEMS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Adoption</a:t>
            </a:r>
          </a:p>
          <a:p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Communication</a:t>
            </a:r>
          </a:p>
          <a:p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9545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RICommunications_white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Custom Design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B137A24AC66A04C8A9872F850E11153" ma:contentTypeVersion="0" ma:contentTypeDescription="Create a new document." ma:contentTypeScope="" ma:versionID="894cf0eee997355550609ffe52d471af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405A23D9-2C2C-4011-BB1C-2C89CAD63CD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2BCA099E-29C7-4508-A2FD-7017546A520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0061856-B800-4452-9C3D-3BBCA4A5E6CE}">
  <ds:schemaRefs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RICommunications_white.potx</Template>
  <TotalTime>19404</TotalTime>
  <Words>279</Words>
  <Application>Microsoft Macintosh PowerPoint</Application>
  <PresentationFormat>On-screen Show (4:3)</PresentationFormat>
  <Paragraphs>49</Paragraphs>
  <Slides>6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RICommunications_white</vt:lpstr>
      <vt:lpstr>Custom Design</vt:lpstr>
      <vt:lpstr>2_Custom Design</vt:lpstr>
      <vt:lpstr>INFORMATION SERVICES</vt:lpstr>
      <vt:lpstr>TECHNOLOGY CHANGES – GETTING IT RIGHT</vt:lpstr>
      <vt:lpstr>PowerPoint Presentation</vt:lpstr>
      <vt:lpstr>OPERATIONAL CHANGES</vt:lpstr>
      <vt:lpstr>OPERATIONAL CHANGES</vt:lpstr>
      <vt:lpstr>ACTION ITEMS</vt:lpstr>
    </vt:vector>
  </TitlesOfParts>
  <Company>Rotary International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 WS-06</dc:creator>
  <cp:lastModifiedBy>Chang Antony</cp:lastModifiedBy>
  <cp:revision>654</cp:revision>
  <cp:lastPrinted>2013-12-02T16:14:23Z</cp:lastPrinted>
  <dcterms:created xsi:type="dcterms:W3CDTF">2010-04-16T20:11:30Z</dcterms:created>
  <dcterms:modified xsi:type="dcterms:W3CDTF">2014-08-10T07:51:46Z</dcterms:modified>
</cp:coreProperties>
</file>