
<file path=[Content_Types].xml><?xml version="1.0" encoding="utf-8"?>
<Types xmlns="http://schemas.openxmlformats.org/package/2006/content-types">
  <Default Extension="xml" ContentType="application/xml"/>
  <Default Extension="jpeg" ContentType="image/jpeg"/>
  <Default Extension="jpg" ContentType="image/jpeg"/>
  <Default Extension="emf" ContentType="image/x-emf"/>
  <Default Extension="rels" ContentType="application/vnd.openxmlformats-package.relationships+xml"/>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0" r:id="rId4"/>
    <p:sldMasterId id="2147483664" r:id="rId5"/>
    <p:sldMasterId id="2147483688" r:id="rId6"/>
  </p:sldMasterIdLst>
  <p:notesMasterIdLst>
    <p:notesMasterId r:id="rId15"/>
  </p:notesMasterIdLst>
  <p:handoutMasterIdLst>
    <p:handoutMasterId r:id="rId16"/>
  </p:handoutMasterIdLst>
  <p:sldIdLst>
    <p:sldId id="363" r:id="rId7"/>
    <p:sldId id="362" r:id="rId8"/>
    <p:sldId id="369" r:id="rId9"/>
    <p:sldId id="370" r:id="rId10"/>
    <p:sldId id="372" r:id="rId11"/>
    <p:sldId id="371" r:id="rId12"/>
    <p:sldId id="373" r:id="rId13"/>
    <p:sldId id="368" r:id="rId14"/>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Arial" charset="0"/>
        <a:ea typeface="ヒラギノ角ゴ Pro W3" charset="0"/>
        <a:cs typeface="ヒラギノ角ゴ Pro W3" charset="0"/>
      </a:defRPr>
    </a:lvl1pPr>
    <a:lvl2pPr marL="457200" algn="l" rtl="0" eaLnBrk="0" fontAlgn="base" hangingPunct="0">
      <a:spcBef>
        <a:spcPct val="0"/>
      </a:spcBef>
      <a:spcAft>
        <a:spcPct val="0"/>
      </a:spcAft>
      <a:defRPr sz="2400" kern="1200">
        <a:solidFill>
          <a:schemeClr val="tx1"/>
        </a:solidFill>
        <a:latin typeface="Arial" charset="0"/>
        <a:ea typeface="ヒラギノ角ゴ Pro W3" charset="0"/>
        <a:cs typeface="ヒラギノ角ゴ Pro W3" charset="0"/>
      </a:defRPr>
    </a:lvl2pPr>
    <a:lvl3pPr marL="914400" algn="l" rtl="0" eaLnBrk="0" fontAlgn="base" hangingPunct="0">
      <a:spcBef>
        <a:spcPct val="0"/>
      </a:spcBef>
      <a:spcAft>
        <a:spcPct val="0"/>
      </a:spcAft>
      <a:defRPr sz="2400" kern="1200">
        <a:solidFill>
          <a:schemeClr val="tx1"/>
        </a:solidFill>
        <a:latin typeface="Arial" charset="0"/>
        <a:ea typeface="ヒラギノ角ゴ Pro W3" charset="0"/>
        <a:cs typeface="ヒラギノ角ゴ Pro W3" charset="0"/>
      </a:defRPr>
    </a:lvl3pPr>
    <a:lvl4pPr marL="1371600" algn="l" rtl="0" eaLnBrk="0" fontAlgn="base" hangingPunct="0">
      <a:spcBef>
        <a:spcPct val="0"/>
      </a:spcBef>
      <a:spcAft>
        <a:spcPct val="0"/>
      </a:spcAft>
      <a:defRPr sz="2400" kern="1200">
        <a:solidFill>
          <a:schemeClr val="tx1"/>
        </a:solidFill>
        <a:latin typeface="Arial" charset="0"/>
        <a:ea typeface="ヒラギノ角ゴ Pro W3" charset="0"/>
        <a:cs typeface="ヒラギノ角ゴ Pro W3" charset="0"/>
      </a:defRPr>
    </a:lvl4pPr>
    <a:lvl5pPr marL="1828800" algn="l" rtl="0" eaLnBrk="0" fontAlgn="base" hangingPunct="0">
      <a:spcBef>
        <a:spcPct val="0"/>
      </a:spcBef>
      <a:spcAft>
        <a:spcPct val="0"/>
      </a:spcAft>
      <a:defRPr sz="2400" kern="1200">
        <a:solidFill>
          <a:schemeClr val="tx1"/>
        </a:solidFill>
        <a:latin typeface="Arial" charset="0"/>
        <a:ea typeface="ヒラギノ角ゴ Pro W3" charset="0"/>
        <a:cs typeface="ヒラギノ角ゴ Pro W3" charset="0"/>
      </a:defRPr>
    </a:lvl5pPr>
    <a:lvl6pPr marL="2286000" algn="l" defTabSz="457200" rtl="0" eaLnBrk="1" latinLnBrk="0" hangingPunct="1">
      <a:defRPr sz="2400" kern="1200">
        <a:solidFill>
          <a:schemeClr val="tx1"/>
        </a:solidFill>
        <a:latin typeface="Arial" charset="0"/>
        <a:ea typeface="ヒラギノ角ゴ Pro W3" charset="0"/>
        <a:cs typeface="ヒラギノ角ゴ Pro W3" charset="0"/>
      </a:defRPr>
    </a:lvl6pPr>
    <a:lvl7pPr marL="2743200" algn="l" defTabSz="457200" rtl="0" eaLnBrk="1" latinLnBrk="0" hangingPunct="1">
      <a:defRPr sz="2400" kern="1200">
        <a:solidFill>
          <a:schemeClr val="tx1"/>
        </a:solidFill>
        <a:latin typeface="Arial" charset="0"/>
        <a:ea typeface="ヒラギノ角ゴ Pro W3" charset="0"/>
        <a:cs typeface="ヒラギノ角ゴ Pro W3" charset="0"/>
      </a:defRPr>
    </a:lvl7pPr>
    <a:lvl8pPr marL="3200400" algn="l" defTabSz="457200" rtl="0" eaLnBrk="1" latinLnBrk="0" hangingPunct="1">
      <a:defRPr sz="2400" kern="1200">
        <a:solidFill>
          <a:schemeClr val="tx1"/>
        </a:solidFill>
        <a:latin typeface="Arial" charset="0"/>
        <a:ea typeface="ヒラギノ角ゴ Pro W3" charset="0"/>
        <a:cs typeface="ヒラギノ角ゴ Pro W3" charset="0"/>
      </a:defRPr>
    </a:lvl8pPr>
    <a:lvl9pPr marL="3657600" algn="l" defTabSz="457200" rtl="0" eaLnBrk="1" latinLnBrk="0" hangingPunct="1">
      <a:defRPr sz="2400" kern="1200">
        <a:solidFill>
          <a:schemeClr val="tx1"/>
        </a:solidFill>
        <a:latin typeface="Arial" charset="0"/>
        <a:ea typeface="ヒラギノ角ゴ Pro W3" charset="0"/>
        <a:cs typeface="ヒラギノ角ゴ Pro W3"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DAA"/>
    <a:srgbClr val="687D90"/>
    <a:srgbClr val="009999"/>
    <a:srgbClr val="872175"/>
    <a:srgbClr val="919295"/>
    <a:srgbClr val="FF7600"/>
    <a:srgbClr val="D91B5C"/>
    <a:srgbClr val="00AEEF"/>
    <a:srgbClr val="01B4E7"/>
    <a:srgbClr val="BCBDC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37" autoAdjust="0"/>
    <p:restoredTop sz="86076" autoAdjust="0"/>
  </p:normalViewPr>
  <p:slideViewPr>
    <p:cSldViewPr>
      <p:cViewPr>
        <p:scale>
          <a:sx n="66" d="100"/>
          <a:sy n="66" d="100"/>
        </p:scale>
        <p:origin x="-2104" y="-1032"/>
      </p:cViewPr>
      <p:guideLst>
        <p:guide orient="horz" pos="2160"/>
        <p:guide pos="2880"/>
      </p:guideLst>
    </p:cSldViewPr>
  </p:slideViewPr>
  <p:outlineViewPr>
    <p:cViewPr>
      <p:scale>
        <a:sx n="75" d="100"/>
        <a:sy n="75" d="100"/>
      </p:scale>
      <p:origin x="784" y="16296"/>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8" d="100"/>
          <a:sy n="78" d="100"/>
        </p:scale>
        <p:origin x="-1986" y="-10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3.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notesMaster" Target="notesMasters/notesMaster1.xml"/><Relationship Id="rId16" Type="http://schemas.openxmlformats.org/officeDocument/2006/relationships/handoutMaster" Target="handoutMasters/handout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Master" Target="slideMasters/slideMaster2.xml"/><Relationship Id="rId6" Type="http://schemas.openxmlformats.org/officeDocument/2006/relationships/slideMaster" Target="slideMasters/slideMaster3.xml"/><Relationship Id="rId7" Type="http://schemas.openxmlformats.org/officeDocument/2006/relationships/slide" Target="slides/slide1.xml"/><Relationship Id="rId8"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defTabSz="931863">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19459"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defTabSz="931863">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19460"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defTabSz="931863">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19461"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defTabSz="931863">
              <a:defRPr sz="1200" smtClean="0"/>
            </a:lvl1pPr>
          </a:lstStyle>
          <a:p>
            <a:pPr>
              <a:defRPr/>
            </a:pPr>
            <a:fld id="{5E2A8F52-5D5E-F348-8971-795E9819BC5C}" type="slidenum">
              <a:rPr lang="en-US"/>
              <a:pPr>
                <a:defRPr/>
              </a:pPr>
              <a:t>‹#›</a:t>
            </a:fld>
            <a:endParaRPr lang="en-US"/>
          </a:p>
        </p:txBody>
      </p:sp>
    </p:spTree>
    <p:extLst>
      <p:ext uri="{BB962C8B-B14F-4D97-AF65-F5344CB8AC3E}">
        <p14:creationId xmlns:p14="http://schemas.microsoft.com/office/powerpoint/2010/main" val="26480154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defTabSz="931863">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3075" name="Rectangle 3"/>
          <p:cNvSpPr>
            <a:spLocks noGrp="1" noChangeArrowheads="1"/>
          </p:cNvSpPr>
          <p:nvPr>
            <p:ph type="dt" idx="1"/>
          </p:nvPr>
        </p:nvSpPr>
        <p:spPr bwMode="auto">
          <a:xfrm>
            <a:off x="3971925"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defTabSz="931863">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077"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defTabSz="931863">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3079"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defTabSz="931863">
              <a:defRPr sz="1200" smtClean="0"/>
            </a:lvl1pPr>
          </a:lstStyle>
          <a:p>
            <a:pPr>
              <a:defRPr/>
            </a:pPr>
            <a:fld id="{A921F9F1-0516-7249-8BD1-DDD6B224F66A}" type="slidenum">
              <a:rPr lang="en-US"/>
              <a:pPr>
                <a:defRPr/>
              </a:pPr>
              <a:t>‹#›</a:t>
            </a:fld>
            <a:endParaRPr lang="en-US"/>
          </a:p>
        </p:txBody>
      </p:sp>
    </p:spTree>
    <p:extLst>
      <p:ext uri="{BB962C8B-B14F-4D97-AF65-F5344CB8AC3E}">
        <p14:creationId xmlns:p14="http://schemas.microsoft.com/office/powerpoint/2010/main" val="26366409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07" charset="0"/>
        <a:ea typeface="ヒラギノ角ゴ Pro W3" pitchFamily="-107" charset="-128"/>
        <a:cs typeface="ヒラギノ角ゴ Pro W3" pitchFamily="-107" charset="-128"/>
      </a:defRPr>
    </a:lvl1pPr>
    <a:lvl2pPr marL="457200" algn="l" rtl="0" eaLnBrk="0" fontAlgn="base" hangingPunct="0">
      <a:spcBef>
        <a:spcPct val="30000"/>
      </a:spcBef>
      <a:spcAft>
        <a:spcPct val="0"/>
      </a:spcAft>
      <a:defRPr sz="1200" kern="1200">
        <a:solidFill>
          <a:schemeClr val="tx1"/>
        </a:solidFill>
        <a:latin typeface="Arial" pitchFamily="-107" charset="0"/>
        <a:ea typeface="ヒラギノ角ゴ Pro W3" pitchFamily="-107" charset="-128"/>
        <a:cs typeface="ヒラギノ角ゴ Pro W3" pitchFamily="-107" charset="-128"/>
      </a:defRPr>
    </a:lvl2pPr>
    <a:lvl3pPr marL="914400" algn="l" rtl="0" eaLnBrk="0" fontAlgn="base" hangingPunct="0">
      <a:spcBef>
        <a:spcPct val="30000"/>
      </a:spcBef>
      <a:spcAft>
        <a:spcPct val="0"/>
      </a:spcAft>
      <a:defRPr sz="1200" kern="1200">
        <a:solidFill>
          <a:schemeClr val="tx1"/>
        </a:solidFill>
        <a:latin typeface="Arial" pitchFamily="-107" charset="0"/>
        <a:ea typeface="ヒラギノ角ゴ Pro W3" pitchFamily="-107" charset="-128"/>
        <a:cs typeface="ヒラギノ角ゴ Pro W3" pitchFamily="-107" charset="-128"/>
      </a:defRPr>
    </a:lvl3pPr>
    <a:lvl4pPr marL="1371600" algn="l" rtl="0" eaLnBrk="0" fontAlgn="base" hangingPunct="0">
      <a:spcBef>
        <a:spcPct val="30000"/>
      </a:spcBef>
      <a:spcAft>
        <a:spcPct val="0"/>
      </a:spcAft>
      <a:defRPr sz="1200" kern="1200">
        <a:solidFill>
          <a:schemeClr val="tx1"/>
        </a:solidFill>
        <a:latin typeface="Arial" pitchFamily="-107" charset="0"/>
        <a:ea typeface="ヒラギノ角ゴ Pro W3" pitchFamily="-107" charset="-128"/>
        <a:cs typeface="ヒラギノ角ゴ Pro W3" pitchFamily="-107" charset="-128"/>
      </a:defRPr>
    </a:lvl4pPr>
    <a:lvl5pPr marL="1828800" algn="l" rtl="0" eaLnBrk="0" fontAlgn="base" hangingPunct="0">
      <a:spcBef>
        <a:spcPct val="30000"/>
      </a:spcBef>
      <a:spcAft>
        <a:spcPct val="0"/>
      </a:spcAft>
      <a:defRPr sz="1200" kern="1200">
        <a:solidFill>
          <a:schemeClr val="tx1"/>
        </a:solidFill>
        <a:latin typeface="Arial" pitchFamily="-107" charset="0"/>
        <a:ea typeface="ヒラギノ角ゴ Pro W3" pitchFamily="-107" charset="-128"/>
        <a:cs typeface="ヒラギノ角ゴ Pro W3" pitchFamily="-107"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921F9F1-0516-7249-8BD1-DDD6B224F66A}" type="slidenum">
              <a:rPr lang="en-US" smtClean="0"/>
              <a:pPr>
                <a:defRPr/>
              </a:pPr>
              <a:t>1</a:t>
            </a:fld>
            <a:endParaRPr lang="en-US"/>
          </a:p>
        </p:txBody>
      </p:sp>
    </p:spTree>
    <p:extLst>
      <p:ext uri="{BB962C8B-B14F-4D97-AF65-F5344CB8AC3E}">
        <p14:creationId xmlns:p14="http://schemas.microsoft.com/office/powerpoint/2010/main" val="1737973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3162300" cy="2371725"/>
          </a:xfrm>
        </p:spPr>
      </p:sp>
      <p:sp>
        <p:nvSpPr>
          <p:cNvPr id="3" name="Notes Placeholder 2"/>
          <p:cNvSpPr>
            <a:spLocks noGrp="1"/>
          </p:cNvSpPr>
          <p:nvPr>
            <p:ph type="body" idx="1"/>
          </p:nvPr>
        </p:nvSpPr>
        <p:spPr>
          <a:xfrm>
            <a:off x="935038" y="3124201"/>
            <a:ext cx="5140325" cy="5475288"/>
          </a:xfrm>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Arial" pitchFamily="-107" charset="0"/>
                <a:ea typeface="ヒラギノ角ゴ Pro W3" pitchFamily="-107" charset="-128"/>
                <a:cs typeface="ヒラギノ角ゴ Pro W3" pitchFamily="-107" charset="-128"/>
              </a:rPr>
              <a:t>The Programs &amp; Member Services</a:t>
            </a:r>
            <a:r>
              <a:rPr lang="en-US" sz="1200" kern="1200" baseline="0" dirty="0" smtClean="0">
                <a:solidFill>
                  <a:schemeClr val="tx1"/>
                </a:solidFill>
                <a:effectLst/>
                <a:latin typeface="Arial" pitchFamily="-107" charset="0"/>
                <a:ea typeface="ヒラギノ角ゴ Pro W3" pitchFamily="-107" charset="-128"/>
                <a:cs typeface="ヒラギノ角ゴ Pro W3" pitchFamily="-107" charset="-128"/>
              </a:rPr>
              <a:t> team </a:t>
            </a:r>
            <a:r>
              <a:rPr lang="en-US" sz="1200" kern="1200" dirty="0" smtClean="0">
                <a:solidFill>
                  <a:schemeClr val="tx1"/>
                </a:solidFill>
                <a:effectLst/>
                <a:latin typeface="Arial" pitchFamily="-107" charset="0"/>
                <a:ea typeface="ヒラギノ角ゴ Pro W3" pitchFamily="-107" charset="-128"/>
                <a:cs typeface="ヒラギノ角ゴ Pro W3" pitchFamily="-107" charset="-128"/>
              </a:rPr>
              <a:t>works with membership development, learning &amp; development, meetings &amp; events, programs, grants, and member services – Member services includes regional coordinator support team, the Rotary</a:t>
            </a:r>
            <a:r>
              <a:rPr lang="en-US" sz="1200" kern="1200" baseline="0" dirty="0" smtClean="0">
                <a:solidFill>
                  <a:schemeClr val="tx1"/>
                </a:solidFill>
                <a:effectLst/>
                <a:latin typeface="Arial" pitchFamily="-107" charset="0"/>
                <a:ea typeface="ヒラギノ角ゴ Pro W3" pitchFamily="-107" charset="-128"/>
                <a:cs typeface="ヒラギノ角ゴ Pro W3" pitchFamily="-107" charset="-128"/>
              </a:rPr>
              <a:t> Support </a:t>
            </a:r>
            <a:r>
              <a:rPr lang="en-US" sz="1200" kern="1200" dirty="0" smtClean="0">
                <a:solidFill>
                  <a:schemeClr val="tx1"/>
                </a:solidFill>
                <a:effectLst/>
                <a:latin typeface="Arial" pitchFamily="-107" charset="0"/>
                <a:ea typeface="ヒラギノ角ゴ Pro W3" pitchFamily="-107" charset="-128"/>
                <a:cs typeface="ヒラギノ角ゴ Pro W3" pitchFamily="-107" charset="-128"/>
              </a:rPr>
              <a:t>Center and club and district support…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Arial" pitchFamily="-107" charset="0"/>
                <a:ea typeface="ヒラギノ角ゴ Pro W3" pitchFamily="-107" charset="-128"/>
                <a:cs typeface="ヒラギノ角ゴ Pro W3" pitchFamily="-107" charset="-128"/>
              </a:rPr>
              <a:t>So in summary </a:t>
            </a:r>
            <a:r>
              <a:rPr lang="en-US" dirty="0" smtClean="0"/>
              <a:t>our team comprises </a:t>
            </a:r>
            <a:r>
              <a:rPr lang="en-US" sz="1200" kern="1200" dirty="0" smtClean="0">
                <a:solidFill>
                  <a:schemeClr val="tx1"/>
                </a:solidFill>
                <a:effectLst/>
                <a:latin typeface="Arial" pitchFamily="-107" charset="0"/>
                <a:ea typeface="ヒラギノ角ゴ Pro W3" pitchFamily="-107" charset="-128"/>
                <a:cs typeface="ヒラギノ角ゴ Pro W3" pitchFamily="-107" charset="-128"/>
              </a:rPr>
              <a:t>many of the programs and services that you might experience from contacting </a:t>
            </a:r>
            <a:r>
              <a:rPr lang="en-US" dirty="0" smtClean="0"/>
              <a:t>Rotary</a:t>
            </a:r>
            <a:r>
              <a:rPr lang="en-US" dirty="0"/>
              <a:t>.</a:t>
            </a:r>
            <a:r>
              <a:rPr lang="en-US" sz="1200" kern="1200" dirty="0" smtClean="0">
                <a:solidFill>
                  <a:schemeClr val="tx1"/>
                </a:solidFill>
                <a:effectLst/>
                <a:latin typeface="Arial" pitchFamily="-107" charset="0"/>
                <a:ea typeface="ヒラギノ角ゴ Pro W3" pitchFamily="-107" charset="-128"/>
                <a:cs typeface="ヒラギノ角ゴ Pro W3" pitchFamily="-107" charset="-128"/>
              </a:rPr>
              <a:t>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baseline="0" dirty="0" smtClean="0">
              <a:solidFill>
                <a:schemeClr val="tx1"/>
              </a:solidFill>
              <a:effectLst/>
              <a:latin typeface="Arial" pitchFamily="-107" charset="0"/>
              <a:ea typeface="ヒラギノ角ゴ Pro W3" pitchFamily="-107" charset="-128"/>
              <a:cs typeface="ヒラギノ角ゴ Pro W3" pitchFamily="-107"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smtClean="0"/>
              <a:t>I would like to share a high level summary of the key initiatives of the group this year.  </a:t>
            </a:r>
            <a:endParaRPr lang="en-US" sz="1200" kern="1200" baseline="0" dirty="0" smtClean="0">
              <a:solidFill>
                <a:schemeClr val="tx1"/>
              </a:solidFill>
              <a:effectLst/>
              <a:latin typeface="Arial" pitchFamily="-107" charset="0"/>
              <a:ea typeface="ヒラギノ角ゴ Pro W3" pitchFamily="-107" charset="-128"/>
              <a:cs typeface="ヒラギノ角ゴ Pro W3" pitchFamily="-107"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baseline="0" dirty="0" smtClean="0">
              <a:solidFill>
                <a:schemeClr val="tx1"/>
              </a:solidFill>
              <a:effectLst/>
              <a:latin typeface="Arial" pitchFamily="-107" charset="0"/>
              <a:ea typeface="ヒラギノ角ゴ Pro W3" pitchFamily="-107" charset="-128"/>
              <a:cs typeface="ヒラギノ角ゴ Pro W3" pitchFamily="-107" charset="-128"/>
            </a:endParaRPr>
          </a:p>
        </p:txBody>
      </p:sp>
      <p:sp>
        <p:nvSpPr>
          <p:cNvPr id="4" name="Slide Number Placeholder 3"/>
          <p:cNvSpPr>
            <a:spLocks noGrp="1"/>
          </p:cNvSpPr>
          <p:nvPr>
            <p:ph type="sldNum" sz="quarter" idx="10"/>
          </p:nvPr>
        </p:nvSpPr>
        <p:spPr/>
        <p:txBody>
          <a:bodyPr/>
          <a:lstStyle/>
          <a:p>
            <a:pPr>
              <a:defRPr/>
            </a:pPr>
            <a:fld id="{A921F9F1-0516-7249-8BD1-DDD6B224F66A}" type="slidenum">
              <a:rPr lang="en-US" smtClean="0"/>
              <a:pPr>
                <a:defRPr/>
              </a:pPr>
              <a:t>2</a:t>
            </a:fld>
            <a:endParaRPr lang="en-US"/>
          </a:p>
        </p:txBody>
      </p:sp>
    </p:spTree>
    <p:extLst>
      <p:ext uri="{BB962C8B-B14F-4D97-AF65-F5344CB8AC3E}">
        <p14:creationId xmlns:p14="http://schemas.microsoft.com/office/powerpoint/2010/main" val="22462435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Rectangle 10"/>
          <p:cNvSpPr>
            <a:spLocks noGrp="1" noChangeArrowheads="1"/>
          </p:cNvSpPr>
          <p:nvPr>
            <p:ph type="sldNum" sz="quarter"/>
          </p:nvPr>
        </p:nvSpPr>
        <p:spPr>
          <a:noFill/>
          <a:extLst>
            <a:ext uri="{91240B29-F687-4f45-9708-019B960494DF}">
              <a14:hiddenLine xmlns:a14="http://schemas.microsoft.com/office/drawing/2010/main" w="9525">
                <a:solidFill>
                  <a:srgbClr val="808080"/>
                </a:solidFill>
                <a:round/>
                <a:headEnd/>
                <a:tailEnd/>
              </a14:hiddenLine>
            </a:ext>
          </a:extLst>
        </p:spPr>
        <p:txBody>
          <a:bodyPr/>
          <a:lstStyle>
            <a:lvl1pPr eaLnBrk="0">
              <a:tabLst>
                <a:tab pos="737654" algn="l"/>
                <a:tab pos="1475308" algn="l"/>
                <a:tab pos="2212962" algn="l"/>
                <a:tab pos="2950616" algn="l"/>
              </a:tabLst>
              <a:defRPr>
                <a:solidFill>
                  <a:schemeClr val="bg1"/>
                </a:solidFill>
                <a:latin typeface="Arial" charset="0"/>
                <a:ea typeface="Microsoft YaHei" pitchFamily="34" charset="-122"/>
              </a:defRPr>
            </a:lvl1pPr>
            <a:lvl2pPr eaLnBrk="0">
              <a:tabLst>
                <a:tab pos="737654" algn="l"/>
                <a:tab pos="1475308" algn="l"/>
                <a:tab pos="2212962" algn="l"/>
                <a:tab pos="2950616" algn="l"/>
              </a:tabLst>
              <a:defRPr>
                <a:solidFill>
                  <a:schemeClr val="bg1"/>
                </a:solidFill>
                <a:latin typeface="Arial" charset="0"/>
                <a:ea typeface="Microsoft YaHei" pitchFamily="34" charset="-122"/>
              </a:defRPr>
            </a:lvl2pPr>
            <a:lvl3pPr eaLnBrk="0">
              <a:tabLst>
                <a:tab pos="737654" algn="l"/>
                <a:tab pos="1475308" algn="l"/>
                <a:tab pos="2212962" algn="l"/>
                <a:tab pos="2950616" algn="l"/>
              </a:tabLst>
              <a:defRPr>
                <a:solidFill>
                  <a:schemeClr val="bg1"/>
                </a:solidFill>
                <a:latin typeface="Arial" charset="0"/>
                <a:ea typeface="Microsoft YaHei" pitchFamily="34" charset="-122"/>
              </a:defRPr>
            </a:lvl3pPr>
            <a:lvl4pPr eaLnBrk="0">
              <a:tabLst>
                <a:tab pos="737654" algn="l"/>
                <a:tab pos="1475308" algn="l"/>
                <a:tab pos="2212962" algn="l"/>
                <a:tab pos="2950616" algn="l"/>
              </a:tabLst>
              <a:defRPr>
                <a:solidFill>
                  <a:schemeClr val="bg1"/>
                </a:solidFill>
                <a:latin typeface="Arial" charset="0"/>
                <a:ea typeface="Microsoft YaHei" pitchFamily="34" charset="-122"/>
              </a:defRPr>
            </a:lvl4pPr>
            <a:lvl5pPr eaLnBrk="0">
              <a:tabLst>
                <a:tab pos="737654" algn="l"/>
                <a:tab pos="1475308" algn="l"/>
                <a:tab pos="2212962" algn="l"/>
                <a:tab pos="2950616" algn="l"/>
              </a:tabLst>
              <a:defRPr>
                <a:solidFill>
                  <a:schemeClr val="bg1"/>
                </a:solidFill>
                <a:latin typeface="Arial" charset="0"/>
                <a:ea typeface="Microsoft YaHei" pitchFamily="34" charset="-122"/>
              </a:defRPr>
            </a:lvl5pPr>
            <a:lvl6pPr marL="2562377" indent="-232943" defTabSz="465887" eaLnBrk="0" fontAlgn="base" hangingPunct="0">
              <a:lnSpc>
                <a:spcPct val="93000"/>
              </a:lnSpc>
              <a:spcBef>
                <a:spcPct val="0"/>
              </a:spcBef>
              <a:spcAft>
                <a:spcPct val="0"/>
              </a:spcAft>
              <a:buClr>
                <a:srgbClr val="000000"/>
              </a:buClr>
              <a:buSzPct val="100000"/>
              <a:buFont typeface="Times New Roman" pitchFamily="18" charset="0"/>
              <a:tabLst>
                <a:tab pos="737654" algn="l"/>
                <a:tab pos="1475308" algn="l"/>
                <a:tab pos="2212962" algn="l"/>
                <a:tab pos="2950616" algn="l"/>
              </a:tabLst>
              <a:defRPr>
                <a:solidFill>
                  <a:schemeClr val="bg1"/>
                </a:solidFill>
                <a:latin typeface="Arial" charset="0"/>
                <a:ea typeface="Microsoft YaHei" pitchFamily="34" charset="-122"/>
              </a:defRPr>
            </a:lvl6pPr>
            <a:lvl7pPr marL="3028264" indent="-232943" defTabSz="465887" eaLnBrk="0" fontAlgn="base" hangingPunct="0">
              <a:lnSpc>
                <a:spcPct val="93000"/>
              </a:lnSpc>
              <a:spcBef>
                <a:spcPct val="0"/>
              </a:spcBef>
              <a:spcAft>
                <a:spcPct val="0"/>
              </a:spcAft>
              <a:buClr>
                <a:srgbClr val="000000"/>
              </a:buClr>
              <a:buSzPct val="100000"/>
              <a:buFont typeface="Times New Roman" pitchFamily="18" charset="0"/>
              <a:tabLst>
                <a:tab pos="737654" algn="l"/>
                <a:tab pos="1475308" algn="l"/>
                <a:tab pos="2212962" algn="l"/>
                <a:tab pos="2950616" algn="l"/>
              </a:tabLst>
              <a:defRPr>
                <a:solidFill>
                  <a:schemeClr val="bg1"/>
                </a:solidFill>
                <a:latin typeface="Arial" charset="0"/>
                <a:ea typeface="Microsoft YaHei" pitchFamily="34" charset="-122"/>
              </a:defRPr>
            </a:lvl7pPr>
            <a:lvl8pPr marL="3494151" indent="-232943" defTabSz="465887" eaLnBrk="0" fontAlgn="base" hangingPunct="0">
              <a:lnSpc>
                <a:spcPct val="93000"/>
              </a:lnSpc>
              <a:spcBef>
                <a:spcPct val="0"/>
              </a:spcBef>
              <a:spcAft>
                <a:spcPct val="0"/>
              </a:spcAft>
              <a:buClr>
                <a:srgbClr val="000000"/>
              </a:buClr>
              <a:buSzPct val="100000"/>
              <a:buFont typeface="Times New Roman" pitchFamily="18" charset="0"/>
              <a:tabLst>
                <a:tab pos="737654" algn="l"/>
                <a:tab pos="1475308" algn="l"/>
                <a:tab pos="2212962" algn="l"/>
                <a:tab pos="2950616" algn="l"/>
              </a:tabLst>
              <a:defRPr>
                <a:solidFill>
                  <a:schemeClr val="bg1"/>
                </a:solidFill>
                <a:latin typeface="Arial" charset="0"/>
                <a:ea typeface="Microsoft YaHei" pitchFamily="34" charset="-122"/>
              </a:defRPr>
            </a:lvl8pPr>
            <a:lvl9pPr marL="3960038" indent="-232943" defTabSz="465887" eaLnBrk="0" fontAlgn="base" hangingPunct="0">
              <a:lnSpc>
                <a:spcPct val="93000"/>
              </a:lnSpc>
              <a:spcBef>
                <a:spcPct val="0"/>
              </a:spcBef>
              <a:spcAft>
                <a:spcPct val="0"/>
              </a:spcAft>
              <a:buClr>
                <a:srgbClr val="000000"/>
              </a:buClr>
              <a:buSzPct val="100000"/>
              <a:buFont typeface="Times New Roman" pitchFamily="18" charset="0"/>
              <a:tabLst>
                <a:tab pos="737654" algn="l"/>
                <a:tab pos="1475308" algn="l"/>
                <a:tab pos="2212962" algn="l"/>
                <a:tab pos="2950616" algn="l"/>
              </a:tabLst>
              <a:defRPr>
                <a:solidFill>
                  <a:schemeClr val="bg1"/>
                </a:solidFill>
                <a:latin typeface="Arial" charset="0"/>
                <a:ea typeface="Microsoft YaHei" pitchFamily="34" charset="-122"/>
              </a:defRPr>
            </a:lvl9pPr>
          </a:lstStyle>
          <a:p>
            <a:pPr eaLnBrk="1"/>
            <a:fld id="{E3EA5EAB-784F-4B74-899E-B0BCF54CA197}" type="slidenum">
              <a:rPr lang="en-US">
                <a:solidFill>
                  <a:srgbClr val="000000"/>
                </a:solidFill>
                <a:latin typeface="Times New Roman" pitchFamily="18" charset="0"/>
              </a:rPr>
              <a:pPr eaLnBrk="1"/>
              <a:t>3</a:t>
            </a:fld>
            <a:endParaRPr lang="en-US" dirty="0">
              <a:solidFill>
                <a:srgbClr val="000000"/>
              </a:solidFill>
              <a:latin typeface="Times New Roman" pitchFamily="18" charset="0"/>
            </a:endParaRPr>
          </a:p>
        </p:txBody>
      </p:sp>
      <p:sp>
        <p:nvSpPr>
          <p:cNvPr id="37891" name="Text Box 1"/>
          <p:cNvSpPr txBox="1">
            <a:spLocks noChangeArrowheads="1"/>
          </p:cNvSpPr>
          <p:nvPr/>
        </p:nvSpPr>
        <p:spPr bwMode="auto">
          <a:xfrm>
            <a:off x="4496719" y="9714416"/>
            <a:ext cx="3441911" cy="5051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1pPr>
            <a:lvl2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2pPr>
            <a:lvl3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3pPr>
            <a:lvl4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4pPr>
            <a:lvl5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9pPr>
          </a:lstStyle>
          <a:p>
            <a:pPr algn="r" eaLnBrk="1">
              <a:lnSpc>
                <a:spcPct val="95000"/>
              </a:lnSpc>
              <a:buClrTx/>
              <a:buFontTx/>
              <a:buNone/>
            </a:pPr>
            <a:fld id="{84528F52-57D0-4182-9700-50A9CF923C3C}" type="slidenum">
              <a:rPr lang="en-US" sz="1400">
                <a:solidFill>
                  <a:srgbClr val="000000"/>
                </a:solidFill>
                <a:latin typeface="Times New Roman" pitchFamily="18" charset="0"/>
              </a:rPr>
              <a:pPr algn="r" eaLnBrk="1">
                <a:lnSpc>
                  <a:spcPct val="95000"/>
                </a:lnSpc>
                <a:buClrTx/>
                <a:buFontTx/>
                <a:buNone/>
              </a:pPr>
              <a:t>3</a:t>
            </a:fld>
            <a:endParaRPr lang="en-US" sz="1400" dirty="0">
              <a:solidFill>
                <a:srgbClr val="000000"/>
              </a:solidFill>
              <a:latin typeface="Times New Roman" pitchFamily="18" charset="0"/>
            </a:endParaRPr>
          </a:p>
        </p:txBody>
      </p:sp>
      <p:sp>
        <p:nvSpPr>
          <p:cNvPr id="37892" name="Text Box 2"/>
          <p:cNvSpPr txBox="1">
            <a:spLocks noChangeArrowheads="1"/>
          </p:cNvSpPr>
          <p:nvPr/>
        </p:nvSpPr>
        <p:spPr bwMode="auto">
          <a:xfrm>
            <a:off x="4496719" y="9714416"/>
            <a:ext cx="3445157" cy="5083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1pPr>
            <a:lvl2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2pPr>
            <a:lvl3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3pPr>
            <a:lvl4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4pPr>
            <a:lvl5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9pPr>
          </a:lstStyle>
          <a:p>
            <a:pPr algn="r" eaLnBrk="1">
              <a:lnSpc>
                <a:spcPct val="95000"/>
              </a:lnSpc>
              <a:buClrTx/>
              <a:buFontTx/>
              <a:buNone/>
            </a:pPr>
            <a:fld id="{CED5ED99-AF3D-45A0-88A9-714031069202}" type="slidenum">
              <a:rPr lang="en-US" sz="1400">
                <a:solidFill>
                  <a:srgbClr val="000000"/>
                </a:solidFill>
                <a:latin typeface="Times New Roman" pitchFamily="18" charset="0"/>
              </a:rPr>
              <a:pPr algn="r" eaLnBrk="1">
                <a:lnSpc>
                  <a:spcPct val="95000"/>
                </a:lnSpc>
                <a:buClrTx/>
                <a:buFontTx/>
                <a:buNone/>
              </a:pPr>
              <a:t>3</a:t>
            </a:fld>
            <a:endParaRPr lang="en-US" sz="1400" dirty="0">
              <a:solidFill>
                <a:srgbClr val="000000"/>
              </a:solidFill>
              <a:latin typeface="Times New Roman" pitchFamily="18" charset="0"/>
            </a:endParaRPr>
          </a:p>
        </p:txBody>
      </p:sp>
      <p:sp>
        <p:nvSpPr>
          <p:cNvPr id="37893" name="Text Box 3"/>
          <p:cNvSpPr txBox="1">
            <a:spLocks noChangeArrowheads="1"/>
          </p:cNvSpPr>
          <p:nvPr/>
        </p:nvSpPr>
        <p:spPr bwMode="auto">
          <a:xfrm>
            <a:off x="4496718" y="9714417"/>
            <a:ext cx="3446780" cy="5100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b"/>
          <a:lstStyle>
            <a:lvl1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1pPr>
            <a:lvl2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2pPr>
            <a:lvl3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3pPr>
            <a:lvl4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4pPr>
            <a:lvl5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9pPr>
          </a:lstStyle>
          <a:p>
            <a:pPr algn="r" eaLnBrk="1">
              <a:lnSpc>
                <a:spcPct val="95000"/>
              </a:lnSpc>
              <a:buClrTx/>
              <a:buFontTx/>
              <a:buNone/>
            </a:pPr>
            <a:fld id="{8A7CEE97-1F6A-45B4-9D2E-362065BB41E3}" type="slidenum">
              <a:rPr lang="en-US" sz="1400">
                <a:solidFill>
                  <a:srgbClr val="000000"/>
                </a:solidFill>
                <a:latin typeface="Times New Roman" pitchFamily="18" charset="0"/>
              </a:rPr>
              <a:pPr algn="r" eaLnBrk="1">
                <a:lnSpc>
                  <a:spcPct val="95000"/>
                </a:lnSpc>
                <a:buClrTx/>
                <a:buFontTx/>
                <a:buNone/>
              </a:pPr>
              <a:t>3</a:t>
            </a:fld>
            <a:endParaRPr lang="en-US" sz="1400" dirty="0">
              <a:solidFill>
                <a:srgbClr val="000000"/>
              </a:solidFill>
              <a:latin typeface="Times New Roman" pitchFamily="18" charset="0"/>
            </a:endParaRPr>
          </a:p>
        </p:txBody>
      </p:sp>
      <p:sp>
        <p:nvSpPr>
          <p:cNvPr id="37894" name="Rectangle 4"/>
          <p:cNvSpPr>
            <a:spLocks noGrp="1" noRot="1" noChangeAspect="1" noChangeArrowheads="1" noTextEdit="1"/>
          </p:cNvSpPr>
          <p:nvPr>
            <p:ph type="sldImg"/>
          </p:nvPr>
        </p:nvSpPr>
        <p:spPr>
          <a:xfrm>
            <a:off x="950913" y="536575"/>
            <a:ext cx="5108575" cy="383222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7896" name="Text Box 6"/>
          <p:cNvSpPr txBox="1">
            <a:spLocks noChangeArrowheads="1"/>
          </p:cNvSpPr>
          <p:nvPr/>
        </p:nvSpPr>
        <p:spPr bwMode="auto">
          <a:xfrm>
            <a:off x="1" y="1"/>
            <a:ext cx="1623" cy="16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710" tIns="45855" rIns="91710" bIns="45855"/>
          <a:lstStyle>
            <a:lvl1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1pPr>
            <a:lvl2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2pPr>
            <a:lvl3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3pPr>
            <a:lvl4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4pPr>
            <a:lvl5pPr eaLnBrk="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5pPr>
            <a:lvl6pPr marL="2514600" indent="-228600" defTabSz="457200" eaLnBrk="0" fontAlgn="base" hangingPunct="0">
              <a:lnSpc>
                <a:spcPct val="93000"/>
              </a:lnSpc>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6pPr>
            <a:lvl7pPr marL="2971800" indent="-228600" defTabSz="457200" eaLnBrk="0" fontAlgn="base" hangingPunct="0">
              <a:lnSpc>
                <a:spcPct val="93000"/>
              </a:lnSpc>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7pPr>
            <a:lvl8pPr marL="3429000" indent="-228600" defTabSz="457200" eaLnBrk="0" fontAlgn="base" hangingPunct="0">
              <a:lnSpc>
                <a:spcPct val="93000"/>
              </a:lnSpc>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8pPr>
            <a:lvl9pPr marL="3886200" indent="-228600" defTabSz="457200" eaLnBrk="0" fontAlgn="base" hangingPunct="0">
              <a:lnSpc>
                <a:spcPct val="93000"/>
              </a:lnSpc>
              <a:spcBef>
                <a:spcPct val="0"/>
              </a:spcBef>
              <a:spcAft>
                <a:spcPct val="0"/>
              </a:spcAft>
              <a:buClr>
                <a:srgbClr val="000000"/>
              </a:buClr>
              <a:buSzPct val="100000"/>
              <a:buFont typeface="Times New Roman"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chemeClr val="bg1"/>
                </a:solidFill>
                <a:latin typeface="Arial" charset="0"/>
                <a:ea typeface="Microsoft YaHei" pitchFamily="34" charset="-122"/>
              </a:defRPr>
            </a:lvl9pPr>
          </a:lstStyle>
          <a:p>
            <a:pPr eaLnBrk="1" hangingPunct="1">
              <a:lnSpc>
                <a:spcPct val="100000"/>
              </a:lnSpc>
              <a:buClrTx/>
              <a:buFontTx/>
              <a:buNone/>
            </a:pPr>
            <a:fld id="{4AD08954-4410-400E-B3B4-60C9FEC45600}" type="slidenum">
              <a:rPr lang="en-US">
                <a:solidFill>
                  <a:srgbClr val="000000"/>
                </a:solidFill>
                <a:latin typeface="Calibri" pitchFamily="34" charset="0"/>
              </a:rPr>
              <a:pPr eaLnBrk="1" hangingPunct="1">
                <a:lnSpc>
                  <a:spcPct val="100000"/>
                </a:lnSpc>
                <a:buClrTx/>
                <a:buFontTx/>
                <a:buNone/>
              </a:pPr>
              <a:t>3</a:t>
            </a:fld>
            <a:endParaRPr lang="en-US" dirty="0">
              <a:solidFill>
                <a:srgbClr val="000000"/>
              </a:solidFill>
              <a:latin typeface="Calibri" pitchFamily="34" charset="0"/>
            </a:endParaRPr>
          </a:p>
        </p:txBody>
      </p:sp>
      <p:sp>
        <p:nvSpPr>
          <p:cNvPr id="2" name="Notes Placeholder 1"/>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kern="1200" baseline="0" dirty="0" smtClean="0">
                <a:solidFill>
                  <a:schemeClr val="tx1"/>
                </a:solidFill>
                <a:effectLst/>
              </a:rPr>
              <a:t>Membership Development – regional membership plans. Membership is a CRITICAL priority for the organization and we have seen a much stronger focus on this in the last year or two.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kern="1200" dirty="0" smtClean="0">
              <a:solidFill>
                <a:schemeClr val="tx1"/>
              </a:solidFill>
              <a:effectLst/>
            </a:endParaRPr>
          </a:p>
          <a:p>
            <a:pPr lvl="0"/>
            <a:r>
              <a:rPr lang="en-US" kern="1200" dirty="0" smtClean="0">
                <a:solidFill>
                  <a:schemeClr val="tx1"/>
                </a:solidFill>
                <a:effectLst/>
              </a:rPr>
              <a:t>A big shift for Rotary is that we used to approach membership globally – with standard campaigns that all countries, clubs and districts would be asked to implement consistently.  </a:t>
            </a:r>
            <a:endParaRPr lang="en-US" dirty="0" smtClean="0">
              <a:effectLst/>
            </a:endParaRPr>
          </a:p>
          <a:p>
            <a:r>
              <a:rPr lang="en-US" kern="1200" dirty="0" smtClean="0">
                <a:solidFill>
                  <a:schemeClr val="tx1"/>
                </a:solidFill>
                <a:effectLst/>
              </a:rPr>
              <a:t>  </a:t>
            </a:r>
          </a:p>
          <a:p>
            <a:pPr lvl="0"/>
            <a:r>
              <a:rPr lang="en-US" u="sng" kern="1200" dirty="0" smtClean="0">
                <a:solidFill>
                  <a:schemeClr val="tx1"/>
                </a:solidFill>
                <a:effectLst/>
              </a:rPr>
              <a:t>The RI Board has now approved a regional approach in recognition that one size does not fit all</a:t>
            </a:r>
            <a:r>
              <a:rPr lang="en-US" kern="1200" dirty="0" smtClean="0">
                <a:solidFill>
                  <a:schemeClr val="tx1"/>
                </a:solidFill>
                <a:effectLst/>
              </a:rPr>
              <a:t>. </a:t>
            </a:r>
            <a:endParaRPr lang="en-US" dirty="0" smtClean="0">
              <a:effectLst/>
            </a:endParaRPr>
          </a:p>
          <a:p>
            <a:r>
              <a:rPr lang="en-US" kern="1200" dirty="0" smtClean="0">
                <a:solidFill>
                  <a:schemeClr val="tx1"/>
                </a:solidFill>
                <a:effectLst/>
              </a:rPr>
              <a:t> </a:t>
            </a:r>
          </a:p>
          <a:p>
            <a:pPr lvl="0"/>
            <a:r>
              <a:rPr lang="en-US" kern="1200" dirty="0" smtClean="0">
                <a:solidFill>
                  <a:schemeClr val="tx1"/>
                </a:solidFill>
                <a:effectLst/>
              </a:rPr>
              <a:t>Board has authorized the creation of 22 regional plans so that we may address the varying needs for membership. Some areas have problems keeping members and some do not. Some areas have a very low concentration of Rotarians in the population and show potential for new members. Some areas are ripe for creating new clubs.  E-clubs are a new strategy that work in some areas, but not all. </a:t>
            </a:r>
            <a:endParaRPr lang="en-US" dirty="0" smtClean="0">
              <a:effectLst/>
            </a:endParaRPr>
          </a:p>
          <a:p>
            <a:r>
              <a:rPr lang="en-US" kern="1200" dirty="0" smtClean="0">
                <a:solidFill>
                  <a:schemeClr val="tx1"/>
                </a:solidFill>
                <a:effectLst/>
              </a:rPr>
              <a:t>  </a:t>
            </a:r>
          </a:p>
          <a:p>
            <a:pPr lvl="0"/>
            <a:r>
              <a:rPr lang="en-US" kern="1200" dirty="0" smtClean="0">
                <a:solidFill>
                  <a:schemeClr val="tx1"/>
                </a:solidFill>
                <a:effectLst/>
              </a:rPr>
              <a:t>I think we are at a unique time in Rotary’s history.  We’ve seen stagnant growth for 15 years worldwide and unfortunately, with a small decline in the last two Rotary years. </a:t>
            </a:r>
            <a:br>
              <a:rPr lang="en-US" kern="1200" dirty="0" smtClean="0">
                <a:solidFill>
                  <a:schemeClr val="tx1"/>
                </a:solidFill>
                <a:effectLst/>
              </a:rPr>
            </a:br>
            <a:endParaRPr lang="en-US" dirty="0" smtClean="0">
              <a:effectLst/>
            </a:endParaRPr>
          </a:p>
          <a:p>
            <a:pPr lvl="0"/>
            <a:r>
              <a:rPr lang="en-US" kern="1200" dirty="0" smtClean="0">
                <a:solidFill>
                  <a:schemeClr val="tx1"/>
                </a:solidFill>
                <a:effectLst/>
              </a:rPr>
              <a:t>On the positive side… membership is a huge priority for President Ron, President-elect Gary Huang and even President-nominee Ravi Ravindran. And it has been for Past President Tanaka as well.  </a:t>
            </a:r>
            <a:br>
              <a:rPr lang="en-US" kern="1200" dirty="0" smtClean="0">
                <a:solidFill>
                  <a:schemeClr val="tx1"/>
                </a:solidFill>
                <a:effectLst/>
              </a:rPr>
            </a:br>
            <a:endParaRPr lang="en-US" dirty="0" smtClean="0">
              <a:effectLst/>
            </a:endParaRPr>
          </a:p>
          <a:p>
            <a:pPr lvl="0"/>
            <a:r>
              <a:rPr lang="en-US" kern="1200" dirty="0" smtClean="0">
                <a:solidFill>
                  <a:schemeClr val="tx1"/>
                </a:solidFill>
                <a:effectLst/>
              </a:rPr>
              <a:t>They are all consistent in their support for membership and they will be counting on all of us to support this key initiative.  </a:t>
            </a:r>
            <a:br>
              <a:rPr lang="en-US" kern="1200" dirty="0" smtClean="0">
                <a:solidFill>
                  <a:schemeClr val="tx1"/>
                </a:solidFill>
                <a:effectLst/>
              </a:rPr>
            </a:br>
            <a:endParaRPr lang="en-US" dirty="0" smtClean="0">
              <a:effectLst/>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kern="1200" baseline="0" dirty="0" smtClean="0">
                <a:solidFill>
                  <a:schemeClr val="tx1"/>
                </a:solidFill>
                <a:effectLst/>
              </a:rPr>
              <a:t>You as regional coordinators are a critical partner in membership development. I thank you all for the time and energy you are putting in to supporting membership development.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kern="1200" baseline="0" dirty="0" smtClean="0">
              <a:solidFill>
                <a:schemeClr val="tx1"/>
              </a:solidFill>
              <a:effectLst/>
            </a:endParaRPr>
          </a:p>
          <a:p>
            <a:endParaRPr lang="en-US" dirty="0" smtClean="0"/>
          </a:p>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baseline="0" dirty="0" smtClean="0">
                <a:solidFill>
                  <a:schemeClr val="tx1"/>
                </a:solidFill>
                <a:effectLst/>
                <a:latin typeface="Arial" pitchFamily="-107" charset="0"/>
                <a:ea typeface="ヒラギノ角ゴ Pro W3" pitchFamily="-107" charset="-128"/>
                <a:cs typeface="ヒラギノ角ゴ Pro W3" pitchFamily="-107" charset="-128"/>
              </a:rPr>
              <a:t>Learning &amp; Development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baseline="0" dirty="0" smtClean="0">
              <a:solidFill>
                <a:schemeClr val="tx1"/>
              </a:solidFill>
              <a:effectLst/>
              <a:latin typeface="Arial" pitchFamily="-107" charset="0"/>
              <a:ea typeface="ヒラギノ角ゴ Pro W3" pitchFamily="-107" charset="-128"/>
              <a:cs typeface="ヒラギノ角ゴ Pro W3" pitchFamily="-107"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baseline="0" dirty="0" smtClean="0">
                <a:solidFill>
                  <a:schemeClr val="tx1"/>
                </a:solidFill>
                <a:effectLst/>
                <a:latin typeface="Arial" pitchFamily="-107" charset="0"/>
                <a:ea typeface="ヒラギノ角ゴ Pro W3" pitchFamily="-107" charset="-128"/>
                <a:cs typeface="ヒラギノ角ゴ Pro W3" pitchFamily="-107" charset="-128"/>
              </a:rPr>
              <a:t>This team develops curriculum for training events – like this Coordinator Institute!  And of course the most important initiative today is this event!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baseline="0" dirty="0" smtClean="0">
              <a:solidFill>
                <a:schemeClr val="tx1"/>
              </a:solidFill>
              <a:effectLst/>
              <a:latin typeface="Arial" pitchFamily="-107" charset="0"/>
              <a:ea typeface="ヒラギノ角ゴ Pro W3" pitchFamily="-107" charset="-128"/>
              <a:cs typeface="ヒラギノ角ゴ Pro W3" pitchFamily="-107"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baseline="0" dirty="0" smtClean="0">
                <a:solidFill>
                  <a:schemeClr val="tx1"/>
                </a:solidFill>
                <a:effectLst/>
                <a:latin typeface="Arial" pitchFamily="-107" charset="0"/>
                <a:ea typeface="ヒラギノ角ゴ Pro W3" pitchFamily="-107" charset="-128"/>
                <a:cs typeface="ヒラギノ角ゴ Pro W3" pitchFamily="-107" charset="-128"/>
              </a:rPr>
              <a:t>They also support the Convention, International Assembly, and there is a significant focus on webinars and </a:t>
            </a:r>
            <a:r>
              <a:rPr lang="en-US" sz="1200" kern="1200" baseline="0" dirty="0" err="1" smtClean="0">
                <a:solidFill>
                  <a:schemeClr val="tx1"/>
                </a:solidFill>
                <a:effectLst/>
                <a:latin typeface="Arial" pitchFamily="-107" charset="0"/>
                <a:ea typeface="ヒラギノ角ゴ Pro W3" pitchFamily="-107" charset="-128"/>
                <a:cs typeface="ヒラギノ角ゴ Pro W3" pitchFamily="-107" charset="-128"/>
              </a:rPr>
              <a:t>elearning</a:t>
            </a:r>
            <a:r>
              <a:rPr lang="en-US" sz="1200" kern="1200" baseline="0" dirty="0" smtClean="0">
                <a:solidFill>
                  <a:schemeClr val="tx1"/>
                </a:solidFill>
                <a:effectLst/>
                <a:latin typeface="Arial" pitchFamily="-107" charset="0"/>
                <a:ea typeface="ヒラギノ角ゴ Pro W3" pitchFamily="-107" charset="-128"/>
                <a:cs typeface="ヒラギノ角ゴ Pro W3" pitchFamily="-107" charset="-128"/>
              </a:rPr>
              <a:t>.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baseline="0" dirty="0" smtClean="0">
              <a:solidFill>
                <a:schemeClr val="tx1"/>
              </a:solidFill>
              <a:effectLst/>
              <a:latin typeface="Arial" pitchFamily="-107" charset="0"/>
              <a:ea typeface="ヒラギノ角ゴ Pro W3" pitchFamily="-107" charset="-128"/>
              <a:cs typeface="ヒラギノ角ゴ Pro W3" pitchFamily="-107"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baseline="0" dirty="0" smtClean="0">
                <a:solidFill>
                  <a:schemeClr val="tx1"/>
                </a:solidFill>
                <a:effectLst/>
                <a:latin typeface="Arial" pitchFamily="-107" charset="0"/>
                <a:ea typeface="ヒラギノ角ゴ Pro W3" pitchFamily="-107" charset="-128"/>
                <a:cs typeface="ヒラギノ角ゴ Pro W3" pitchFamily="-107" charset="-128"/>
              </a:rPr>
              <a:t>I should also mention that this team supports training on new initiatives for the organization (for example the Future Vision launch last year and the new visual identify for this year).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baseline="0" dirty="0" smtClean="0">
              <a:solidFill>
                <a:schemeClr val="tx1"/>
              </a:solidFill>
              <a:effectLst/>
              <a:latin typeface="Arial" pitchFamily="-107" charset="0"/>
              <a:ea typeface="ヒラギノ角ゴ Pro W3" pitchFamily="-107" charset="-128"/>
              <a:cs typeface="ヒラギノ角ゴ Pro W3" pitchFamily="-107"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baseline="0" dirty="0" smtClean="0">
              <a:solidFill>
                <a:schemeClr val="tx1"/>
              </a:solidFill>
              <a:effectLst/>
              <a:latin typeface="Arial" pitchFamily="-107" charset="0"/>
              <a:ea typeface="ヒラギノ角ゴ Pro W3" pitchFamily="-107" charset="-128"/>
              <a:cs typeface="ヒラギノ角ゴ Pro W3" pitchFamily="-107" charset="-128"/>
            </a:endParaRPr>
          </a:p>
        </p:txBody>
      </p:sp>
      <p:sp>
        <p:nvSpPr>
          <p:cNvPr id="4" name="Slide Number Placeholder 3"/>
          <p:cNvSpPr>
            <a:spLocks noGrp="1"/>
          </p:cNvSpPr>
          <p:nvPr>
            <p:ph type="sldNum" sz="quarter" idx="10"/>
          </p:nvPr>
        </p:nvSpPr>
        <p:spPr/>
        <p:txBody>
          <a:bodyPr/>
          <a:lstStyle/>
          <a:p>
            <a:pPr>
              <a:defRPr/>
            </a:pPr>
            <a:fld id="{A921F9F1-0516-7249-8BD1-DDD6B224F66A}" type="slidenum">
              <a:rPr lang="en-US" smtClean="0"/>
              <a:pPr>
                <a:defRPr/>
              </a:pPr>
              <a:t>4</a:t>
            </a:fld>
            <a:endParaRPr lang="en-US"/>
          </a:p>
        </p:txBody>
      </p:sp>
    </p:spTree>
    <p:extLst>
      <p:ext uri="{BB962C8B-B14F-4D97-AF65-F5344CB8AC3E}">
        <p14:creationId xmlns:p14="http://schemas.microsoft.com/office/powerpoint/2010/main" val="28160885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baseline="0" dirty="0" smtClean="0">
                <a:solidFill>
                  <a:schemeClr val="tx1"/>
                </a:solidFill>
                <a:effectLst/>
                <a:latin typeface="Arial" pitchFamily="-107" charset="0"/>
                <a:ea typeface="ヒラギノ角ゴ Pro W3" pitchFamily="-107" charset="-128"/>
                <a:cs typeface="ヒラギノ角ゴ Pro W3" pitchFamily="-107" charset="-128"/>
              </a:rPr>
              <a:t>Meetings &amp; Events is the team which supports the logistics, registration, housing, stage production for events that range from 10 people to 40,000 people.  They support the International Convention, Assembly and this event as well. </a:t>
            </a:r>
          </a:p>
        </p:txBody>
      </p:sp>
      <p:sp>
        <p:nvSpPr>
          <p:cNvPr id="4" name="Slide Number Placeholder 3"/>
          <p:cNvSpPr>
            <a:spLocks noGrp="1"/>
          </p:cNvSpPr>
          <p:nvPr>
            <p:ph type="sldNum" sz="quarter" idx="10"/>
          </p:nvPr>
        </p:nvSpPr>
        <p:spPr/>
        <p:txBody>
          <a:bodyPr/>
          <a:lstStyle/>
          <a:p>
            <a:pPr>
              <a:defRPr/>
            </a:pPr>
            <a:fld id="{A921F9F1-0516-7249-8BD1-DDD6B224F66A}" type="slidenum">
              <a:rPr lang="en-US" smtClean="0"/>
              <a:pPr>
                <a:defRPr/>
              </a:pPr>
              <a:t>5</a:t>
            </a:fld>
            <a:endParaRPr lang="en-US"/>
          </a:p>
        </p:txBody>
      </p:sp>
    </p:spTree>
    <p:extLst>
      <p:ext uri="{BB962C8B-B14F-4D97-AF65-F5344CB8AC3E}">
        <p14:creationId xmlns:p14="http://schemas.microsoft.com/office/powerpoint/2010/main" val="39605995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baseline="0" dirty="0" smtClean="0">
              <a:solidFill>
                <a:schemeClr val="tx1"/>
              </a:solidFill>
              <a:effectLst/>
              <a:latin typeface="Arial" pitchFamily="-107" charset="0"/>
              <a:ea typeface="ヒラギノ角ゴ Pro W3" pitchFamily="-107" charset="-128"/>
              <a:cs typeface="ヒラギノ角ゴ Pro W3" pitchFamily="-107"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baseline="0" dirty="0" smtClean="0">
                <a:solidFill>
                  <a:schemeClr val="tx1"/>
                </a:solidFill>
                <a:effectLst/>
                <a:latin typeface="Arial" pitchFamily="-107" charset="0"/>
                <a:ea typeface="ヒラギノ角ゴ Pro W3" pitchFamily="-107" charset="-128"/>
                <a:cs typeface="ヒラギノ角ゴ Pro W3" pitchFamily="-107" charset="-128"/>
              </a:rPr>
              <a:t>Programs &amp; Grants – a newer group combining both funded and unfunded programs. The idea is to support service from Rotary clubs, whether or not they receive a grant from The Rotary Foundation. The major focus for this group is the first year of the new grant model.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baseline="0" dirty="0" smtClean="0">
              <a:solidFill>
                <a:schemeClr val="tx1"/>
              </a:solidFill>
              <a:effectLst/>
              <a:latin typeface="Arial" pitchFamily="-107" charset="0"/>
              <a:ea typeface="ヒラギノ角ゴ Pro W3" pitchFamily="-107" charset="-128"/>
              <a:cs typeface="ヒラギノ角ゴ Pro W3" pitchFamily="-107" charset="-128"/>
            </a:endParaRPr>
          </a:p>
          <a:p>
            <a:endParaRPr lang="en-US" dirty="0"/>
          </a:p>
        </p:txBody>
      </p:sp>
      <p:sp>
        <p:nvSpPr>
          <p:cNvPr id="4" name="Slide Number Placeholder 3"/>
          <p:cNvSpPr>
            <a:spLocks noGrp="1"/>
          </p:cNvSpPr>
          <p:nvPr>
            <p:ph type="sldNum" sz="quarter" idx="10"/>
          </p:nvPr>
        </p:nvSpPr>
        <p:spPr/>
        <p:txBody>
          <a:bodyPr/>
          <a:lstStyle/>
          <a:p>
            <a:pPr>
              <a:defRPr/>
            </a:pPr>
            <a:fld id="{A921F9F1-0516-7249-8BD1-DDD6B224F66A}" type="slidenum">
              <a:rPr lang="en-US" smtClean="0"/>
              <a:pPr>
                <a:defRPr/>
              </a:pPr>
              <a:t>6</a:t>
            </a:fld>
            <a:endParaRPr lang="en-US"/>
          </a:p>
        </p:txBody>
      </p:sp>
    </p:spTree>
    <p:extLst>
      <p:ext uri="{BB962C8B-B14F-4D97-AF65-F5344CB8AC3E}">
        <p14:creationId xmlns:p14="http://schemas.microsoft.com/office/powerpoint/2010/main" val="20274467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baseline="0" dirty="0" smtClean="0">
                <a:solidFill>
                  <a:schemeClr val="tx1"/>
                </a:solidFill>
                <a:effectLst/>
                <a:latin typeface="Arial" pitchFamily="-107" charset="0"/>
                <a:ea typeface="ヒラギノ角ゴ Pro W3" pitchFamily="-107" charset="-128"/>
                <a:cs typeface="ヒラギノ角ゴ Pro W3" pitchFamily="-107" charset="-128"/>
              </a:rPr>
              <a:t>Member Services – important initiative is the Regional Coordinator support of course! A focus this year is continued improvement of the Rotary Support Center (aka Contact Center).  Abandon rates are down by 50% from last year, but we are still working to improve response times.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kern="1200" dirty="0" smtClean="0">
              <a:solidFill>
                <a:schemeClr val="tx1"/>
              </a:solidFill>
              <a:effectLst/>
              <a:latin typeface="Arial" pitchFamily="-107" charset="0"/>
              <a:ea typeface="ヒラギノ角ゴ Pro W3" pitchFamily="-107" charset="-128"/>
              <a:cs typeface="ヒラギノ角ゴ Pro W3" pitchFamily="-107" charset="-128"/>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A921F9F1-0516-7249-8BD1-DDD6B224F66A}" type="slidenum">
              <a:rPr lang="en-US" smtClean="0"/>
              <a:pPr>
                <a:defRPr/>
              </a:pPr>
              <a:t>7</a:t>
            </a:fld>
            <a:endParaRPr lang="en-US"/>
          </a:p>
        </p:txBody>
      </p:sp>
    </p:spTree>
    <p:extLst>
      <p:ext uri="{BB962C8B-B14F-4D97-AF65-F5344CB8AC3E}">
        <p14:creationId xmlns:p14="http://schemas.microsoft.com/office/powerpoint/2010/main" val="14449879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 you for what you do in</a:t>
            </a:r>
            <a:r>
              <a:rPr lang="en-US" baseline="0" dirty="0" smtClean="0"/>
              <a:t> the field to strengthen Rotary clubs and districts. If I or my team can do anything further to support you, please contact me! </a:t>
            </a:r>
            <a:endParaRPr lang="en-US" dirty="0"/>
          </a:p>
        </p:txBody>
      </p:sp>
      <p:sp>
        <p:nvSpPr>
          <p:cNvPr id="4" name="Slide Number Placeholder 3"/>
          <p:cNvSpPr>
            <a:spLocks noGrp="1"/>
          </p:cNvSpPr>
          <p:nvPr>
            <p:ph type="sldNum" sz="quarter" idx="10"/>
          </p:nvPr>
        </p:nvSpPr>
        <p:spPr/>
        <p:txBody>
          <a:bodyPr/>
          <a:lstStyle/>
          <a:p>
            <a:pPr>
              <a:defRPr/>
            </a:pPr>
            <a:fld id="{A921F9F1-0516-7249-8BD1-DDD6B224F66A}" type="slidenum">
              <a:rPr lang="en-US" smtClean="0"/>
              <a:pPr>
                <a:defRPr/>
              </a:pPr>
              <a:t>8</a:t>
            </a:fld>
            <a:endParaRPr lang="en-US"/>
          </a:p>
        </p:txBody>
      </p:sp>
    </p:spTree>
    <p:extLst>
      <p:ext uri="{BB962C8B-B14F-4D97-AF65-F5344CB8AC3E}">
        <p14:creationId xmlns:p14="http://schemas.microsoft.com/office/powerpoint/2010/main" val="21250611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76200" y="3429000"/>
            <a:ext cx="9296400" cy="990600"/>
          </a:xfrm>
          <a:prstGeom prst="rect">
            <a:avLst/>
          </a:prstGeom>
          <a:solidFill>
            <a:srgbClr val="005DAA"/>
          </a:solidFill>
          <a:effectLst>
            <a:outerShdw blurRad="57150" dist="50800" dir="2700000" algn="tl" rotWithShape="0">
              <a:srgbClr val="000000">
                <a:alpha val="40000"/>
              </a:srgbClr>
            </a:outerShdw>
          </a:effectLst>
        </p:spPr>
        <p:txBody>
          <a:bodyPr lIns="548640" tIns="0" rIns="0" bIns="0" anchor="ctr" anchorCtr="0">
            <a:noAutofit/>
          </a:bodyPr>
          <a:lstStyle>
            <a:lvl1pPr algn="l">
              <a:defRPr sz="4400" b="0" i="0">
                <a:solidFill>
                  <a:schemeClr val="bg1"/>
                </a:solidFill>
                <a:latin typeface="Arial Narrow"/>
                <a:cs typeface="Arial Narrow"/>
              </a:defRPr>
            </a:lvl1pPr>
          </a:lstStyle>
          <a:p>
            <a:r>
              <a:rPr lang="en-US" dirty="0" smtClean="0"/>
              <a:t>MASTER TITLE STYLE</a:t>
            </a:r>
            <a:endParaRPr lang="en-US" dirty="0"/>
          </a:p>
        </p:txBody>
      </p:sp>
      <p:sp>
        <p:nvSpPr>
          <p:cNvPr id="8" name="Subtitle 2"/>
          <p:cNvSpPr>
            <a:spLocks noGrp="1"/>
          </p:cNvSpPr>
          <p:nvPr>
            <p:ph type="subTitle" idx="1" hasCustomPrompt="1"/>
          </p:nvPr>
        </p:nvSpPr>
        <p:spPr>
          <a:xfrm>
            <a:off x="533400" y="4535544"/>
            <a:ext cx="6400800" cy="1255656"/>
          </a:xfrm>
          <a:prstGeom prst="rect">
            <a:avLst/>
          </a:prstGeom>
        </p:spPr>
        <p:txBody>
          <a:bodyPr lIns="0" tIns="0" rIns="0" bIns="0">
            <a:normAutofit/>
          </a:bodyPr>
          <a:lstStyle>
            <a:lvl1pPr marL="0" indent="0" algn="l">
              <a:spcBef>
                <a:spcPts val="0"/>
              </a:spcBef>
              <a:buNone/>
              <a:defRPr sz="2000">
                <a:solidFill>
                  <a:schemeClr val="bg1"/>
                </a:solidFill>
                <a:latin typeface="Georgia"/>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Subject</a:t>
            </a:r>
          </a:p>
          <a:p>
            <a:r>
              <a:rPr lang="en-US" dirty="0" smtClean="0"/>
              <a:t>Presenter</a:t>
            </a:r>
          </a:p>
          <a:p>
            <a:r>
              <a:rPr lang="en-US" dirty="0" smtClean="0"/>
              <a:t>Date</a:t>
            </a:r>
            <a:endParaRPr lang="en-US" dirty="0"/>
          </a:p>
        </p:txBody>
      </p:sp>
    </p:spTree>
    <p:extLst>
      <p:ext uri="{BB962C8B-B14F-4D97-AF65-F5344CB8AC3E}">
        <p14:creationId xmlns:p14="http://schemas.microsoft.com/office/powerpoint/2010/main" val="1579918257"/>
      </p:ext>
    </p:extLst>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4" name="Rectangle 3"/>
          <p:cNvSpPr/>
          <p:nvPr userDrawn="1"/>
        </p:nvSpPr>
        <p:spPr>
          <a:xfrm>
            <a:off x="0" y="0"/>
            <a:ext cx="9144000" cy="6858000"/>
          </a:xfrm>
          <a:prstGeom prst="rect">
            <a:avLst/>
          </a:prstGeom>
          <a:noFill/>
          <a:ln w="1651">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userDrawn="1"/>
        </p:nvSpPr>
        <p:spPr>
          <a:xfrm>
            <a:off x="-76200" y="457200"/>
            <a:ext cx="9296400" cy="533400"/>
          </a:xfrm>
          <a:prstGeom prst="rect">
            <a:avLst/>
          </a:prstGeom>
          <a:solidFill>
            <a:srgbClr val="005DAA"/>
          </a:solidFill>
          <a:ln>
            <a:noFill/>
          </a:ln>
          <a:effectLst>
            <a:outerShdw blurRad="88900" dist="61087" dir="5400000"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381000" y="457200"/>
            <a:ext cx="8763000" cy="533400"/>
          </a:xfrm>
          <a:prstGeom prst="rect">
            <a:avLst/>
          </a:prstGeom>
        </p:spPr>
        <p:txBody>
          <a:bodyPr lIns="0" tIns="0" rIns="0" bIns="0" anchor="ctr" anchorCtr="0"/>
          <a:lstStyle>
            <a:lvl1pPr algn="l">
              <a:defRPr sz="1800">
                <a:solidFill>
                  <a:schemeClr val="bg1"/>
                </a:solidFill>
                <a:latin typeface="Arial Narrow"/>
                <a:cs typeface="Arial Narrow"/>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219200"/>
            <a:ext cx="8229600" cy="4525963"/>
          </a:xfrm>
          <a:prstGeom prst="rect">
            <a:avLst/>
          </a:prstGeom>
        </p:spPr>
        <p:txBody>
          <a:bodyPr lIns="0" rIns="0"/>
          <a:lstStyle>
            <a:lvl1pPr marL="0" indent="0">
              <a:buFontTx/>
              <a:buNone/>
              <a:defRPr sz="1600" b="1" i="0">
                <a:solidFill>
                  <a:srgbClr val="687D90"/>
                </a:solidFill>
                <a:latin typeface="Georgia"/>
                <a:cs typeface="Georgia"/>
              </a:defRPr>
            </a:lvl1pPr>
            <a:lvl2pPr marL="0" indent="0">
              <a:buFontTx/>
              <a:buNone/>
              <a:defRPr sz="1600">
                <a:solidFill>
                  <a:srgbClr val="919295"/>
                </a:solidFill>
                <a:latin typeface="Georgia"/>
                <a:cs typeface="Georgia"/>
              </a:defRPr>
            </a:lvl2pPr>
            <a:lvl3pPr marL="0" indent="0">
              <a:buFontTx/>
              <a:buNone/>
              <a:defRPr sz="1600" b="1">
                <a:solidFill>
                  <a:srgbClr val="687D90"/>
                </a:solidFill>
                <a:latin typeface="Georgia"/>
                <a:cs typeface="Georgia"/>
              </a:defRPr>
            </a:lvl3pPr>
            <a:lvl4pPr marL="338328" indent="-219456">
              <a:buClr>
                <a:srgbClr val="005DAA"/>
              </a:buClr>
              <a:buFont typeface="Wingdings" charset="2"/>
              <a:buChar char="§"/>
              <a:defRPr sz="1600">
                <a:solidFill>
                  <a:srgbClr val="919295"/>
                </a:solidFill>
                <a:latin typeface="Georgia"/>
                <a:cs typeface="Georgia"/>
              </a:defRPr>
            </a:lvl4pPr>
            <a:lvl5pPr marL="228600" indent="-228600">
              <a:buFont typeface="Wingdings" charset="2"/>
              <a:buChar char="§"/>
              <a:defRPr sz="1600">
                <a:solidFill>
                  <a:srgbClr val="919295"/>
                </a:solidFill>
                <a:latin typeface="Georgia"/>
                <a:cs typeface="Georgia"/>
              </a:defRPr>
            </a:lvl5pPr>
          </a:lstStyle>
          <a:p>
            <a:pPr lvl="0"/>
            <a:r>
              <a:rPr lang="en-US" dirty="0" smtClean="0"/>
              <a:t>Click to edit Master text styles</a:t>
            </a:r>
          </a:p>
          <a:p>
            <a:pPr lvl="1"/>
            <a:r>
              <a:rPr lang="en-US" dirty="0" smtClean="0"/>
              <a:t>Second level</a:t>
            </a:r>
          </a:p>
          <a:p>
            <a:pPr lvl="1"/>
            <a:endParaRPr lang="en-US" dirty="0" smtClean="0"/>
          </a:p>
          <a:p>
            <a:pPr lvl="2"/>
            <a:r>
              <a:rPr lang="en-US" dirty="0" smtClean="0"/>
              <a:t>Third level</a:t>
            </a:r>
          </a:p>
          <a:p>
            <a:pPr lvl="3"/>
            <a:r>
              <a:rPr lang="en-US" dirty="0" smtClean="0"/>
              <a:t>Fourth level</a:t>
            </a:r>
          </a:p>
        </p:txBody>
      </p:sp>
    </p:spTree>
    <p:extLst>
      <p:ext uri="{BB962C8B-B14F-4D97-AF65-F5344CB8AC3E}">
        <p14:creationId xmlns:p14="http://schemas.microsoft.com/office/powerpoint/2010/main" val="3731817691"/>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7469353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5" name="Rectangle 4"/>
          <p:cNvSpPr/>
          <p:nvPr userDrawn="1"/>
        </p:nvSpPr>
        <p:spPr>
          <a:xfrm>
            <a:off x="0" y="0"/>
            <a:ext cx="9144000" cy="6858000"/>
          </a:xfrm>
          <a:prstGeom prst="rect">
            <a:avLst/>
          </a:prstGeom>
          <a:noFill/>
          <a:ln w="1651">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userDrawn="1"/>
        </p:nvSpPr>
        <p:spPr>
          <a:xfrm>
            <a:off x="-152400" y="2667000"/>
            <a:ext cx="9525000" cy="1600200"/>
          </a:xfrm>
          <a:prstGeom prst="rect">
            <a:avLst/>
          </a:prstGeom>
          <a:solidFill>
            <a:srgbClr val="005DAA"/>
          </a:solidFill>
          <a:ln>
            <a:noFill/>
          </a:ln>
          <a:effectLst>
            <a:outerShdw blurRad="88900" dist="61087" dir="5400000" rotWithShape="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152400" y="2667000"/>
            <a:ext cx="8839200" cy="1600200"/>
          </a:xfrm>
          <a:prstGeom prst="rect">
            <a:avLst/>
          </a:prstGeom>
        </p:spPr>
        <p:txBody>
          <a:bodyPr lIns="0" tIns="0" rIns="0" bIns="0" anchor="ctr" anchorCtr="0"/>
          <a:lstStyle>
            <a:lvl1pPr>
              <a:defRPr sz="3200">
                <a:solidFill>
                  <a:schemeClr val="bg1"/>
                </a:solidFill>
                <a:latin typeface="Arial Narrow"/>
                <a:cs typeface="Arial Narrow"/>
              </a:defRPr>
            </a:lvl1pPr>
          </a:lstStyle>
          <a:p>
            <a:r>
              <a:rPr lang="en-US" dirty="0" smtClean="0"/>
              <a:t>CLICK TO EDIT MASTER TITLE STYLE</a:t>
            </a:r>
            <a:endParaRPr lang="en-US" dirty="0"/>
          </a:p>
        </p:txBody>
      </p:sp>
    </p:spTree>
    <p:extLst>
      <p:ext uri="{BB962C8B-B14F-4D97-AF65-F5344CB8AC3E}">
        <p14:creationId xmlns:p14="http://schemas.microsoft.com/office/powerpoint/2010/main" val="2811584667"/>
      </p:ext>
    </p:extLst>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4" Type="http://schemas.openxmlformats.org/officeDocument/2006/relationships/image" Target="../media/image3.emf"/><Relationship Id="rId1" Type="http://schemas.openxmlformats.org/officeDocument/2006/relationships/slideLayout" Target="../slideLayouts/slideLayout2.xml"/><Relationship Id="rId2"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theme" Target="../theme/theme3.xml"/><Relationship Id="rId3"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687D90"/>
        </a:solidFill>
        <a:effectLst/>
      </p:bgPr>
    </p:bg>
    <p:spTree>
      <p:nvGrpSpPr>
        <p:cNvPr id="1" name=""/>
        <p:cNvGrpSpPr/>
        <p:nvPr/>
      </p:nvGrpSpPr>
      <p:grpSpPr>
        <a:xfrm>
          <a:off x="0" y="0"/>
          <a:ext cx="0" cy="0"/>
          <a:chOff x="0" y="0"/>
          <a:chExt cx="0" cy="0"/>
        </a:xfrm>
      </p:grpSpPr>
      <p:sp>
        <p:nvSpPr>
          <p:cNvPr id="7" name="Rectangle 6"/>
          <p:cNvSpPr/>
          <p:nvPr userDrawn="1"/>
        </p:nvSpPr>
        <p:spPr>
          <a:xfrm>
            <a:off x="0" y="2"/>
            <a:ext cx="9144000" cy="6857998"/>
          </a:xfrm>
          <a:prstGeom prst="rect">
            <a:avLst/>
          </a:prstGeom>
          <a:solidFill>
            <a:srgbClr val="687D9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58486" y="6165126"/>
            <a:ext cx="1369028" cy="514350"/>
          </a:xfrm>
          <a:prstGeom prst="rect">
            <a:avLst/>
          </a:prstGeom>
        </p:spPr>
      </p:pic>
      <p:pic>
        <p:nvPicPr>
          <p:cNvPr id="5" name="Picture 4"/>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562600" y="152400"/>
            <a:ext cx="3124200" cy="3124200"/>
          </a:xfrm>
          <a:prstGeom prst="rect">
            <a:avLst/>
          </a:prstGeom>
        </p:spPr>
      </p:pic>
    </p:spTree>
    <p:extLst>
      <p:ext uri="{BB962C8B-B14F-4D97-AF65-F5344CB8AC3E}">
        <p14:creationId xmlns:p14="http://schemas.microsoft.com/office/powerpoint/2010/main" val="3932967662"/>
      </p:ext>
    </p:extLst>
  </p:cSld>
  <p:clrMap bg1="lt1" tx1="dk1" bg2="lt2" tx2="dk2" accent1="accent1" accent2="accent2" accent3="accent3" accent4="accent4" accent5="accent5" accent6="accent6" hlink="hlink" folHlink="folHlink"/>
  <p:sldLayoutIdLst>
    <p:sldLayoutId id="2147483701" r:id="rId1"/>
  </p:sldLayoutIdLst>
  <p:timing>
    <p:tnLst>
      <p:par>
        <p:cTn xmlns:p14="http://schemas.microsoft.com/office/powerpoint/2010/mai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 name="TextBox 4"/>
          <p:cNvSpPr txBox="1"/>
          <p:nvPr/>
        </p:nvSpPr>
        <p:spPr>
          <a:xfrm>
            <a:off x="7093688" y="6468172"/>
            <a:ext cx="1600200" cy="138499"/>
          </a:xfrm>
          <a:prstGeom prst="rect">
            <a:avLst/>
          </a:prstGeom>
          <a:noFill/>
        </p:spPr>
        <p:txBody>
          <a:bodyPr wrap="square" lIns="0" tIns="0" rIns="0" bIns="0" rtlCol="0">
            <a:spAutoFit/>
          </a:bodyPr>
          <a:lstStyle/>
          <a:p>
            <a:pPr algn="r"/>
            <a:r>
              <a:rPr lang="en-US" sz="900" dirty="0" smtClean="0">
                <a:solidFill>
                  <a:srgbClr val="BCBDC0"/>
                </a:solidFill>
                <a:latin typeface="Arial Narrow"/>
                <a:cs typeface="Arial Narrow"/>
              </a:rPr>
              <a:t>Team</a:t>
            </a:r>
            <a:r>
              <a:rPr lang="en-US" sz="900" baseline="0" dirty="0" smtClean="0">
                <a:solidFill>
                  <a:srgbClr val="BCBDC0"/>
                </a:solidFill>
                <a:latin typeface="Arial Narrow"/>
                <a:cs typeface="Arial Narrow"/>
              </a:rPr>
              <a:t> Update</a:t>
            </a:r>
            <a:r>
              <a:rPr lang="en-US" sz="900" dirty="0" smtClean="0">
                <a:solidFill>
                  <a:srgbClr val="BCBDC0"/>
                </a:solidFill>
                <a:latin typeface="Arial Narrow"/>
                <a:cs typeface="Arial Narrow"/>
              </a:rPr>
              <a:t>  |  </a:t>
            </a:r>
            <a:fld id="{CF1A8821-C998-834A-B51E-54D54792926D}" type="slidenum">
              <a:rPr kumimoji="0" lang="en-US" sz="900" b="0" i="0" u="none" strike="noStrike" kern="1200" cap="none" spc="300" normalizeH="0" baseline="0" noProof="0" smtClean="0">
                <a:ln>
                  <a:noFill/>
                </a:ln>
                <a:solidFill>
                  <a:srgbClr val="BCBDC0"/>
                </a:solidFill>
                <a:effectLst/>
                <a:uLnTx/>
                <a:uFillTx/>
                <a:latin typeface="Arial Narrow"/>
                <a:ea typeface="ヒラギノ角ゴ Pro W3" charset="0"/>
                <a:cs typeface="Arial Narrow"/>
              </a:rPr>
              <a:pPr algn="r"/>
              <a:t>‹#›</a:t>
            </a:fld>
            <a:r>
              <a:rPr kumimoji="0" lang="en-US" sz="900" b="0" i="0" u="none" strike="noStrike" kern="1200" cap="none" spc="300" normalizeH="0" baseline="0" noProof="0" dirty="0" smtClean="0">
                <a:ln>
                  <a:noFill/>
                </a:ln>
                <a:solidFill>
                  <a:srgbClr val="BCBDC0"/>
                </a:solidFill>
                <a:effectLst/>
                <a:uLnTx/>
                <a:uFillTx/>
                <a:latin typeface="Arial Narrow"/>
                <a:ea typeface="ヒラギノ角ゴ Pro W3" charset="0"/>
                <a:cs typeface="Arial Narrow"/>
              </a:rPr>
              <a:t>  </a:t>
            </a:r>
            <a:endParaRPr lang="en-US" sz="900" dirty="0">
              <a:solidFill>
                <a:srgbClr val="958D85"/>
              </a:solidFill>
              <a:latin typeface="Arial Narrow"/>
              <a:cs typeface="Arial Narrow"/>
            </a:endParaRPr>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557" y="6265119"/>
            <a:ext cx="1082949" cy="406105"/>
          </a:xfrm>
          <a:prstGeom prst="rect">
            <a:avLst/>
          </a:prstGeom>
        </p:spPr>
      </p:pic>
    </p:spTree>
    <p:extLst>
      <p:ext uri="{BB962C8B-B14F-4D97-AF65-F5344CB8AC3E}">
        <p14:creationId xmlns:p14="http://schemas.microsoft.com/office/powerpoint/2010/main" val="1228208913"/>
      </p:ext>
    </p:extLst>
  </p:cSld>
  <p:clrMap bg1="lt1" tx1="dk1" bg2="lt2" tx2="dk2" accent1="accent1" accent2="accent2" accent3="accent3" accent4="accent4" accent5="accent5" accent6="accent6" hlink="hlink" folHlink="folHlink"/>
  <p:sldLayoutIdLst>
    <p:sldLayoutId id="2147483666" r:id="rId1"/>
    <p:sldLayoutId id="2147483663" r:id="rId2"/>
  </p:sldLayoutIdLst>
  <p:timing>
    <p:tnLst>
      <p:par>
        <p:cTn xmlns:p14="http://schemas.microsoft.com/office/powerpoint/2010/mai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687D90"/>
        </a:solidFill>
        <a:effectLst/>
      </p:bgPr>
    </p:bg>
    <p:spTree>
      <p:nvGrpSpPr>
        <p:cNvPr id="1" name=""/>
        <p:cNvGrpSpPr/>
        <p:nvPr/>
      </p:nvGrpSpPr>
      <p:grpSpPr>
        <a:xfrm>
          <a:off x="0" y="0"/>
          <a:ext cx="0" cy="0"/>
          <a:chOff x="0" y="0"/>
          <a:chExt cx="0" cy="0"/>
        </a:xfrm>
      </p:grpSpPr>
      <p:sp>
        <p:nvSpPr>
          <p:cNvPr id="5" name="TextBox 4"/>
          <p:cNvSpPr txBox="1"/>
          <p:nvPr userDrawn="1"/>
        </p:nvSpPr>
        <p:spPr>
          <a:xfrm>
            <a:off x="7086600" y="6477000"/>
            <a:ext cx="1600200" cy="138499"/>
          </a:xfrm>
          <a:prstGeom prst="rect">
            <a:avLst/>
          </a:prstGeom>
          <a:noFill/>
        </p:spPr>
        <p:txBody>
          <a:bodyPr wrap="square" lIns="0" tIns="0" rIns="0" bIns="0" rtlCol="0">
            <a:spAutoFit/>
          </a:bodyPr>
          <a:lstStyle/>
          <a:p>
            <a:pPr algn="r"/>
            <a:r>
              <a:rPr lang="en-US" sz="900" dirty="0" smtClean="0">
                <a:solidFill>
                  <a:srgbClr val="BCBDC0"/>
                </a:solidFill>
                <a:latin typeface="Arial Narrow"/>
                <a:cs typeface="Arial Narrow"/>
              </a:rPr>
              <a:t>Team</a:t>
            </a:r>
            <a:r>
              <a:rPr lang="en-US" sz="900" baseline="0" dirty="0" smtClean="0">
                <a:solidFill>
                  <a:srgbClr val="BCBDC0"/>
                </a:solidFill>
                <a:latin typeface="Arial Narrow"/>
                <a:cs typeface="Arial Narrow"/>
              </a:rPr>
              <a:t> Update</a:t>
            </a:r>
            <a:r>
              <a:rPr lang="en-US" sz="900" dirty="0" smtClean="0">
                <a:solidFill>
                  <a:srgbClr val="BCBDC0"/>
                </a:solidFill>
                <a:latin typeface="Arial Narrow"/>
                <a:cs typeface="Arial Narrow"/>
              </a:rPr>
              <a:t>  |  </a:t>
            </a:r>
            <a:fld id="{CF1A8821-C998-834A-B51E-54D54792926D}" type="slidenum">
              <a:rPr kumimoji="0" lang="en-US" sz="900" b="0" i="0" u="none" strike="noStrike" kern="1200" cap="none" spc="300" normalizeH="0" baseline="0" noProof="0" smtClean="0">
                <a:ln>
                  <a:noFill/>
                </a:ln>
                <a:solidFill>
                  <a:srgbClr val="BCBDC0"/>
                </a:solidFill>
                <a:effectLst/>
                <a:uLnTx/>
                <a:uFillTx/>
                <a:latin typeface="Arial Narrow"/>
                <a:ea typeface="ヒラギノ角ゴ Pro W3" charset="0"/>
                <a:cs typeface="Arial Narrow"/>
              </a:rPr>
              <a:pPr algn="r"/>
              <a:t>‹#›</a:t>
            </a:fld>
            <a:r>
              <a:rPr kumimoji="0" lang="en-US" sz="900" b="0" i="0" u="none" strike="noStrike" kern="1200" cap="none" spc="300" normalizeH="0" baseline="0" noProof="0" dirty="0" smtClean="0">
                <a:ln>
                  <a:noFill/>
                </a:ln>
                <a:solidFill>
                  <a:srgbClr val="BCBDC0"/>
                </a:solidFill>
                <a:effectLst/>
                <a:uLnTx/>
                <a:uFillTx/>
                <a:latin typeface="Arial Narrow"/>
                <a:ea typeface="ヒラギノ角ゴ Pro W3" charset="0"/>
                <a:cs typeface="Arial Narrow"/>
              </a:rPr>
              <a:t>  </a:t>
            </a:r>
            <a:endParaRPr lang="en-US" sz="900" dirty="0">
              <a:solidFill>
                <a:srgbClr val="958D85"/>
              </a:solidFill>
              <a:latin typeface="Arial Narrow"/>
              <a:cs typeface="Arial Narrow"/>
            </a:endParaRPr>
          </a:p>
        </p:txBody>
      </p:sp>
      <p:pic>
        <p:nvPicPr>
          <p:cNvPr id="9" name="Picture 8"/>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458558" y="6264738"/>
            <a:ext cx="1082946" cy="406868"/>
          </a:xfrm>
          <a:prstGeom prst="rect">
            <a:avLst/>
          </a:prstGeom>
        </p:spPr>
      </p:pic>
    </p:spTree>
    <p:extLst>
      <p:ext uri="{BB962C8B-B14F-4D97-AF65-F5344CB8AC3E}">
        <p14:creationId xmlns:p14="http://schemas.microsoft.com/office/powerpoint/2010/main" val="3941488525"/>
      </p:ext>
    </p:extLst>
  </p:cSld>
  <p:clrMap bg1="lt1" tx1="dk1" bg2="lt2" tx2="dk2" accent1="accent1" accent2="accent2" accent3="accent3" accent4="accent4" accent5="accent5" accent6="accent6" hlink="hlink" folHlink="folHlink"/>
  <p:sldLayoutIdLst>
    <p:sldLayoutId id="2147483707" r:id="rId1"/>
  </p:sldLayoutIdLst>
  <p:timing>
    <p:tnLst>
      <p:par>
        <p:cTn xmlns:p14="http://schemas.microsoft.com/office/powerpoint/2010/mai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6.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4" Type="http://schemas.openxmlformats.org/officeDocument/2006/relationships/image" Target="../media/image9.jpeg"/><Relationship Id="rId5" Type="http://schemas.openxmlformats.org/officeDocument/2006/relationships/image" Target="../media/image10.jpeg"/><Relationship Id="rId6" Type="http://schemas.openxmlformats.org/officeDocument/2006/relationships/image" Target="../media/image11.jpeg"/><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4" Type="http://schemas.openxmlformats.org/officeDocument/2006/relationships/image" Target="../media/image14.jpg"/><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rgbClr val="005DAA"/>
          </a:solidFill>
        </p:spPr>
        <p:txBody>
          <a:bodyPr/>
          <a:lstStyle/>
          <a:p>
            <a:r>
              <a:rPr lang="en-US" dirty="0" smtClean="0">
                <a:solidFill>
                  <a:schemeClr val="bg1"/>
                </a:solidFill>
              </a:rPr>
              <a:t>PROGRAMS AND MEMBER SERVICES</a:t>
            </a:r>
            <a:endParaRPr lang="en-US" dirty="0">
              <a:solidFill>
                <a:schemeClr val="bg1"/>
              </a:solidFill>
            </a:endParaRPr>
          </a:p>
        </p:txBody>
      </p:sp>
      <p:sp>
        <p:nvSpPr>
          <p:cNvPr id="3" name="Subtitle 2"/>
          <p:cNvSpPr>
            <a:spLocks noGrp="1"/>
          </p:cNvSpPr>
          <p:nvPr>
            <p:ph type="subTitle" idx="1"/>
          </p:nvPr>
        </p:nvSpPr>
        <p:spPr/>
        <p:txBody>
          <a:bodyPr/>
          <a:lstStyle/>
          <a:p>
            <a:r>
              <a:rPr lang="en-US" dirty="0" smtClean="0"/>
              <a:t>Michele Berg</a:t>
            </a:r>
          </a:p>
          <a:p>
            <a:r>
              <a:rPr lang="en-US" dirty="0" smtClean="0"/>
              <a:t>6 March 2014</a:t>
            </a:r>
            <a:endParaRPr lang="en-US" dirty="0"/>
          </a:p>
        </p:txBody>
      </p:sp>
    </p:spTree>
    <p:extLst>
      <p:ext uri="{BB962C8B-B14F-4D97-AF65-F5344CB8AC3E}">
        <p14:creationId xmlns:p14="http://schemas.microsoft.com/office/powerpoint/2010/main" val="283497858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dirty="0" smtClean="0"/>
              <a:t>Programs &amp; Member Services</a:t>
            </a:r>
            <a:endParaRPr lang="en-US" sz="3200" dirty="0"/>
          </a:p>
        </p:txBody>
      </p:sp>
      <p:sp>
        <p:nvSpPr>
          <p:cNvPr id="5" name="Content Placeholder 4"/>
          <p:cNvSpPr>
            <a:spLocks noGrp="1"/>
          </p:cNvSpPr>
          <p:nvPr>
            <p:ph idx="1"/>
          </p:nvPr>
        </p:nvSpPr>
        <p:spPr/>
        <p:txBody>
          <a:bodyPr/>
          <a:lstStyle/>
          <a:p>
            <a:r>
              <a:rPr lang="en-US" sz="3200" dirty="0">
                <a:solidFill>
                  <a:schemeClr val="tx1">
                    <a:lumMod val="50000"/>
                  </a:schemeClr>
                </a:solidFill>
              </a:rPr>
              <a:t>Membership Development</a:t>
            </a:r>
          </a:p>
          <a:p>
            <a:r>
              <a:rPr lang="en-US" sz="3200" dirty="0">
                <a:solidFill>
                  <a:schemeClr val="tx1">
                    <a:lumMod val="50000"/>
                  </a:schemeClr>
                </a:solidFill>
              </a:rPr>
              <a:t>Learning &amp; Development</a:t>
            </a:r>
          </a:p>
          <a:p>
            <a:r>
              <a:rPr lang="en-US" sz="3200" dirty="0">
                <a:solidFill>
                  <a:schemeClr val="tx1">
                    <a:lumMod val="50000"/>
                  </a:schemeClr>
                </a:solidFill>
              </a:rPr>
              <a:t>Meetings &amp; Events </a:t>
            </a:r>
          </a:p>
          <a:p>
            <a:r>
              <a:rPr lang="en-US" sz="3200" dirty="0">
                <a:solidFill>
                  <a:schemeClr val="tx1">
                    <a:lumMod val="50000"/>
                  </a:schemeClr>
                </a:solidFill>
              </a:rPr>
              <a:t>Programs &amp; Grants </a:t>
            </a:r>
          </a:p>
          <a:p>
            <a:r>
              <a:rPr lang="en-US" sz="3200" dirty="0">
                <a:solidFill>
                  <a:schemeClr val="tx1">
                    <a:lumMod val="50000"/>
                  </a:schemeClr>
                </a:solidFill>
              </a:rPr>
              <a:t>Member Services</a:t>
            </a:r>
          </a:p>
        </p:txBody>
      </p:sp>
    </p:spTree>
    <p:extLst>
      <p:ext uri="{BB962C8B-B14F-4D97-AF65-F5344CB8AC3E}">
        <p14:creationId xmlns:p14="http://schemas.microsoft.com/office/powerpoint/2010/main" val="341409402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1"/>
          <p:cNvPicPr>
            <a:picLocks noChangeAspect="1" noChangeArrowheads="1"/>
          </p:cNvPicPr>
          <p:nvPr/>
        </p:nvPicPr>
        <p:blipFill>
          <a:blip r:embed="rId3">
            <a:extLst>
              <a:ext uri="{28A0092B-C50C-407E-A947-70E740481C1C}">
                <a14:useLocalDpi xmlns:a14="http://schemas.microsoft.com/office/drawing/2010/main"/>
              </a:ext>
            </a:extLst>
          </a:blip>
          <a:srcRect l="1231" t="1840" r="1436" b="13440"/>
          <a:stretch>
            <a:fillRect/>
          </a:stretch>
        </p:blipFill>
        <p:spPr bwMode="auto">
          <a:xfrm>
            <a:off x="212725" y="1911350"/>
            <a:ext cx="8702675" cy="3840163"/>
          </a:xfrm>
          <a:prstGeom prst="rect">
            <a:avLst/>
          </a:prstGeom>
          <a:noFill/>
          <a:ln>
            <a:noFill/>
          </a:ln>
          <a:effectLst/>
          <a:extLst>
            <a:ext uri="{909E8E84-426E-40dd-AFC4-6F175D3DCCD1}">
              <a14:hiddenFill xmlns:a14="http://schemas.microsoft.com/office/drawing/2010/main">
                <a:blipFill dpi="0" rotWithShape="0">
                  <a:blip/>
                  <a:srcRect l="1231" t="1840" r="1436" b="13440"/>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8195" name="AutoShape 2"/>
          <p:cNvSpPr>
            <a:spLocks noChangeArrowheads="1"/>
          </p:cNvSpPr>
          <p:nvPr/>
        </p:nvSpPr>
        <p:spPr bwMode="auto">
          <a:xfrm>
            <a:off x="6111875" y="3152775"/>
            <a:ext cx="365125" cy="1006475"/>
          </a:xfrm>
          <a:prstGeom prst="upArrow">
            <a:avLst>
              <a:gd name="adj1" fmla="val 50000"/>
              <a:gd name="adj2" fmla="val 68913"/>
            </a:avLst>
          </a:prstGeom>
          <a:solidFill>
            <a:srgbClr val="008000"/>
          </a:solidFill>
          <a:ln w="9360" cap="sq">
            <a:solidFill>
              <a:srgbClr val="80808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p>
        </p:txBody>
      </p:sp>
      <p:sp>
        <p:nvSpPr>
          <p:cNvPr id="8196" name="AutoShape 3"/>
          <p:cNvSpPr>
            <a:spLocks noChangeArrowheads="1"/>
          </p:cNvSpPr>
          <p:nvPr/>
        </p:nvSpPr>
        <p:spPr bwMode="auto">
          <a:xfrm>
            <a:off x="6477000" y="2062161"/>
            <a:ext cx="365125" cy="1006475"/>
          </a:xfrm>
          <a:prstGeom prst="upArrow">
            <a:avLst>
              <a:gd name="adj1" fmla="val 50000"/>
              <a:gd name="adj2" fmla="val 68913"/>
            </a:avLst>
          </a:prstGeom>
          <a:solidFill>
            <a:srgbClr val="008000"/>
          </a:solidFill>
          <a:ln w="9360" cap="sq">
            <a:solidFill>
              <a:srgbClr val="80808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p>
        </p:txBody>
      </p:sp>
      <p:sp>
        <p:nvSpPr>
          <p:cNvPr id="8197" name="AutoShape 4"/>
          <p:cNvSpPr>
            <a:spLocks noChangeArrowheads="1"/>
          </p:cNvSpPr>
          <p:nvPr/>
        </p:nvSpPr>
        <p:spPr bwMode="auto">
          <a:xfrm>
            <a:off x="4700588" y="3479798"/>
            <a:ext cx="365125" cy="1006475"/>
          </a:xfrm>
          <a:prstGeom prst="upArrow">
            <a:avLst>
              <a:gd name="adj1" fmla="val 50000"/>
              <a:gd name="adj2" fmla="val 68913"/>
            </a:avLst>
          </a:prstGeom>
          <a:solidFill>
            <a:srgbClr val="008000"/>
          </a:solidFill>
          <a:ln w="9360" cap="sq">
            <a:solidFill>
              <a:srgbClr val="80808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p>
        </p:txBody>
      </p:sp>
      <p:sp>
        <p:nvSpPr>
          <p:cNvPr id="8198" name="AutoShape 5"/>
          <p:cNvSpPr>
            <a:spLocks noChangeArrowheads="1"/>
          </p:cNvSpPr>
          <p:nvPr/>
        </p:nvSpPr>
        <p:spPr bwMode="auto">
          <a:xfrm>
            <a:off x="2687636" y="3844131"/>
            <a:ext cx="365125" cy="1006475"/>
          </a:xfrm>
          <a:prstGeom prst="upArrow">
            <a:avLst>
              <a:gd name="adj1" fmla="val 50000"/>
              <a:gd name="adj2" fmla="val 68913"/>
            </a:avLst>
          </a:prstGeom>
          <a:solidFill>
            <a:srgbClr val="008000"/>
          </a:solidFill>
          <a:ln w="9360" cap="sq">
            <a:solidFill>
              <a:srgbClr val="80808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p>
        </p:txBody>
      </p:sp>
      <p:sp>
        <p:nvSpPr>
          <p:cNvPr id="8200" name="AutoShape 7"/>
          <p:cNvSpPr>
            <a:spLocks noChangeArrowheads="1"/>
          </p:cNvSpPr>
          <p:nvPr/>
        </p:nvSpPr>
        <p:spPr bwMode="auto">
          <a:xfrm>
            <a:off x="7566024" y="4444205"/>
            <a:ext cx="365125" cy="822325"/>
          </a:xfrm>
          <a:prstGeom prst="downArrow">
            <a:avLst>
              <a:gd name="adj1" fmla="val 50000"/>
              <a:gd name="adj2" fmla="val 56304"/>
            </a:avLst>
          </a:prstGeom>
          <a:solidFill>
            <a:srgbClr val="800000"/>
          </a:solidFill>
          <a:ln w="9360" cap="sq">
            <a:solidFill>
              <a:srgbClr val="80808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p>
        </p:txBody>
      </p:sp>
      <p:sp>
        <p:nvSpPr>
          <p:cNvPr id="8201" name="AutoShape 8"/>
          <p:cNvSpPr>
            <a:spLocks noChangeArrowheads="1"/>
          </p:cNvSpPr>
          <p:nvPr/>
        </p:nvSpPr>
        <p:spPr bwMode="auto">
          <a:xfrm>
            <a:off x="7410449" y="2657473"/>
            <a:ext cx="365125" cy="822325"/>
          </a:xfrm>
          <a:prstGeom prst="downArrow">
            <a:avLst>
              <a:gd name="adj1" fmla="val 50000"/>
              <a:gd name="adj2" fmla="val 56304"/>
            </a:avLst>
          </a:prstGeom>
          <a:solidFill>
            <a:srgbClr val="800000"/>
          </a:solidFill>
          <a:ln w="9360" cap="sq">
            <a:solidFill>
              <a:srgbClr val="80808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p>
        </p:txBody>
      </p:sp>
      <p:sp>
        <p:nvSpPr>
          <p:cNvPr id="8202" name="AutoShape 9"/>
          <p:cNvSpPr>
            <a:spLocks noChangeArrowheads="1"/>
          </p:cNvSpPr>
          <p:nvPr/>
        </p:nvSpPr>
        <p:spPr bwMode="auto">
          <a:xfrm>
            <a:off x="4564062" y="2209800"/>
            <a:ext cx="365125" cy="822325"/>
          </a:xfrm>
          <a:prstGeom prst="downArrow">
            <a:avLst>
              <a:gd name="adj1" fmla="val 50000"/>
              <a:gd name="adj2" fmla="val 56304"/>
            </a:avLst>
          </a:prstGeom>
          <a:solidFill>
            <a:srgbClr val="800000"/>
          </a:solidFill>
          <a:ln w="9360" cap="sq">
            <a:solidFill>
              <a:srgbClr val="80808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p>
        </p:txBody>
      </p:sp>
      <p:sp>
        <p:nvSpPr>
          <p:cNvPr id="8203" name="AutoShape 10"/>
          <p:cNvSpPr>
            <a:spLocks noChangeArrowheads="1"/>
          </p:cNvSpPr>
          <p:nvPr/>
        </p:nvSpPr>
        <p:spPr bwMode="auto">
          <a:xfrm>
            <a:off x="1758947" y="2343150"/>
            <a:ext cx="365125" cy="822325"/>
          </a:xfrm>
          <a:prstGeom prst="downArrow">
            <a:avLst>
              <a:gd name="adj1" fmla="val 50000"/>
              <a:gd name="adj2" fmla="val 56304"/>
            </a:avLst>
          </a:prstGeom>
          <a:solidFill>
            <a:srgbClr val="800000"/>
          </a:solidFill>
          <a:ln w="9360" cap="sq">
            <a:solidFill>
              <a:srgbClr val="80808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p>
        </p:txBody>
      </p:sp>
      <p:sp>
        <p:nvSpPr>
          <p:cNvPr id="5" name="Title 4"/>
          <p:cNvSpPr>
            <a:spLocks noGrp="1"/>
          </p:cNvSpPr>
          <p:nvPr>
            <p:ph type="title"/>
          </p:nvPr>
        </p:nvSpPr>
        <p:spPr/>
        <p:txBody>
          <a:bodyPr/>
          <a:lstStyle/>
          <a:p>
            <a:r>
              <a:rPr lang="en-US" sz="3200" dirty="0" smtClean="0">
                <a:solidFill>
                  <a:srgbClr val="FFFFFF"/>
                </a:solidFill>
                <a:latin typeface="Arial Narrow" pitchFamily="34" charset="0"/>
              </a:rPr>
              <a:t>Membership Development</a:t>
            </a:r>
            <a:endParaRPr lang="en-US" sz="3200" dirty="0"/>
          </a:p>
        </p:txBody>
      </p:sp>
    </p:spTree>
    <p:extLst>
      <p:ext uri="{BB962C8B-B14F-4D97-AF65-F5344CB8AC3E}">
        <p14:creationId xmlns:p14="http://schemas.microsoft.com/office/powerpoint/2010/main" val="21959978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Learning &amp; Development</a:t>
            </a:r>
            <a:endParaRPr lang="en-US" sz="3200" dirty="0"/>
          </a:p>
        </p:txBody>
      </p:sp>
      <p:sp>
        <p:nvSpPr>
          <p:cNvPr id="3" name="Content Placeholder 2"/>
          <p:cNvSpPr>
            <a:spLocks noGrp="1"/>
          </p:cNvSpPr>
          <p:nvPr>
            <p:ph idx="1"/>
          </p:nvPr>
        </p:nvSpPr>
        <p:spPr/>
        <p:txBody>
          <a:bodyPr/>
          <a:lstStyle/>
          <a:p>
            <a:endParaRPr lang="en-US" dirty="0"/>
          </a:p>
        </p:txBody>
      </p:sp>
      <p:pic>
        <p:nvPicPr>
          <p:cNvPr id="3074" name="Picture 2" descr="R:\BM Images\_ASSEMBLY\ASSEMBLY_2011\20110120_Group_Discussions\20110120_US_ 1041.jp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09600" y="1066800"/>
            <a:ext cx="7772400" cy="518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36077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Meetings &amp; Events</a:t>
            </a:r>
            <a:endParaRPr lang="en-US" sz="3200" dirty="0"/>
          </a:p>
        </p:txBody>
      </p:sp>
      <p:pic>
        <p:nvPicPr>
          <p:cNvPr id="2051" name="Picture 3" descr="R:\BM Images\_CONVENTION\CONVENTION_2010\MONIKA_FOLDERS\Exported\20100621_Plenary2\20100621_CA_035.jp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795000" y="1080960"/>
            <a:ext cx="7543800" cy="5029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174552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Programs &amp; Grants</a:t>
            </a:r>
            <a:endParaRPr lang="en-US" sz="3200" dirty="0"/>
          </a:p>
        </p:txBody>
      </p:sp>
      <p:pic>
        <p:nvPicPr>
          <p:cNvPr id="1027" name="Picture 3" descr="R:\BM Images\_CONVENTION\CONVENTION_2010\MONIKA_FOLDERS\Exported\20100622_GeneralShots\20100622_CA_101.jp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rot="20686852">
            <a:off x="609600" y="1714500"/>
            <a:ext cx="2286000" cy="342900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R:\BM Images\_GLOBAL_OUTLOOK\GO_4_Reducing Child Mortality\BM rough selection\Africa\Mothers_Children_hunger\NIGER00202.JPG"/>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3048000" y="2540000"/>
            <a:ext cx="3581400" cy="23876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R:\BM Images\_CONVENTION\CONVENTION_2010\MONIKA_FOLDERS\Exported\20100622_GeneralShots\20100622_CA_103.jpg"/>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5867400" y="1231900"/>
            <a:ext cx="2705100" cy="18034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R:\BM Images\_GLOBAL_OUTLOOK\Global_Outlook_FEB_09_Literacy\ALYCE\stock kids in school\SriLanka1055.JPG"/>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rot="589758">
            <a:off x="5257800" y="4267200"/>
            <a:ext cx="3124200" cy="2082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5547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Member Relations</a:t>
            </a:r>
            <a:endParaRPr lang="en-US" sz="3200" dirty="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066800" y="1295400"/>
            <a:ext cx="6462713" cy="43278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50898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3">
            <a:extLst>
              <a:ext uri="{28A0092B-C50C-407E-A947-70E740481C1C}">
                <a14:useLocalDpi xmlns:a14="http://schemas.microsoft.com/office/drawing/2010/main"/>
              </a:ext>
            </a:extLst>
          </a:blip>
          <a:srcRect/>
          <a:stretch>
            <a:fillRect/>
          </a:stretch>
        </p:blipFill>
        <p:spPr bwMode="auto">
          <a:xfrm>
            <a:off x="457200" y="1220565"/>
            <a:ext cx="8229600" cy="4523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itle 3"/>
          <p:cNvSpPr txBox="1">
            <a:spLocks/>
          </p:cNvSpPr>
          <p:nvPr/>
        </p:nvSpPr>
        <p:spPr bwMode="auto">
          <a:xfrm>
            <a:off x="2886075" y="1200150"/>
            <a:ext cx="4787900" cy="14700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b="1" dirty="0" smtClean="0">
                <a:solidFill>
                  <a:srgbClr val="0070C0"/>
                </a:solidFill>
                <a:latin typeface="Arial Narrow" pitchFamily="34" charset="0"/>
              </a:rPr>
              <a:t>THANK YOU! </a:t>
            </a:r>
          </a:p>
        </p:txBody>
      </p:sp>
      <p:pic>
        <p:nvPicPr>
          <p:cNvPr id="7" name="Picture 6"/>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381000" y="2306637"/>
            <a:ext cx="2286000" cy="3045279"/>
          </a:xfrm>
          <a:prstGeom prst="rect">
            <a:avLst/>
          </a:prstGeom>
        </p:spPr>
      </p:pic>
      <p:sp>
        <p:nvSpPr>
          <p:cNvPr id="8" name="TextBox 7"/>
          <p:cNvSpPr txBox="1"/>
          <p:nvPr/>
        </p:nvSpPr>
        <p:spPr>
          <a:xfrm>
            <a:off x="2895600" y="2819400"/>
            <a:ext cx="5791200" cy="1938992"/>
          </a:xfrm>
          <a:prstGeom prst="rect">
            <a:avLst/>
          </a:prstGeom>
          <a:noFill/>
        </p:spPr>
        <p:txBody>
          <a:bodyPr wrap="square" rtlCol="0">
            <a:spAutoFit/>
          </a:bodyPr>
          <a:lstStyle/>
          <a:p>
            <a:r>
              <a:rPr lang="en-US" dirty="0" smtClean="0">
                <a:solidFill>
                  <a:schemeClr val="tx1">
                    <a:lumMod val="50000"/>
                  </a:schemeClr>
                </a:solidFill>
                <a:latin typeface="Georgia" pitchFamily="18" charset="0"/>
              </a:rPr>
              <a:t>www.facebook.com/michele.berg.rotary</a:t>
            </a:r>
          </a:p>
          <a:p>
            <a:endParaRPr lang="en-US" dirty="0" smtClean="0">
              <a:solidFill>
                <a:schemeClr val="tx1">
                  <a:lumMod val="50000"/>
                </a:schemeClr>
              </a:solidFill>
              <a:latin typeface="Georgia" pitchFamily="18" charset="0"/>
            </a:endParaRPr>
          </a:p>
          <a:p>
            <a:r>
              <a:rPr lang="en-US" dirty="0" smtClean="0">
                <a:solidFill>
                  <a:schemeClr val="tx1">
                    <a:lumMod val="50000"/>
                  </a:schemeClr>
                </a:solidFill>
                <a:latin typeface="Georgia" pitchFamily="18" charset="0"/>
              </a:rPr>
              <a:t>michele.berg@rotary.org</a:t>
            </a:r>
          </a:p>
          <a:p>
            <a:endParaRPr lang="en-US" dirty="0" smtClean="0">
              <a:solidFill>
                <a:schemeClr val="tx1">
                  <a:lumMod val="50000"/>
                </a:schemeClr>
              </a:solidFill>
              <a:latin typeface="Georgia" pitchFamily="18" charset="0"/>
            </a:endParaRPr>
          </a:p>
          <a:p>
            <a:r>
              <a:rPr lang="en-US" dirty="0" smtClean="0">
                <a:solidFill>
                  <a:schemeClr val="tx1">
                    <a:lumMod val="50000"/>
                  </a:schemeClr>
                </a:solidFill>
                <a:latin typeface="Georgia" pitchFamily="18" charset="0"/>
              </a:rPr>
              <a:t>Find me on LinkedIn – Michele A. Berg</a:t>
            </a:r>
            <a:endParaRPr lang="en-US" dirty="0">
              <a:solidFill>
                <a:schemeClr val="tx1">
                  <a:lumMod val="50000"/>
                </a:schemeClr>
              </a:solidFill>
              <a:latin typeface="Georgia" pitchFamily="18" charset="0"/>
            </a:endParaRPr>
          </a:p>
        </p:txBody>
      </p:sp>
    </p:spTree>
    <p:extLst>
      <p:ext uri="{BB962C8B-B14F-4D97-AF65-F5344CB8AC3E}">
        <p14:creationId xmlns:p14="http://schemas.microsoft.com/office/powerpoint/2010/main" val="1201373437"/>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RICommunications_white">
  <a:themeElements>
    <a:clrScheme name="Rotary-NewBrand_Pallette">
      <a:dk1>
        <a:srgbClr val="958D85"/>
      </a:dk1>
      <a:lt1>
        <a:sysClr val="window" lastClr="FFFFFF"/>
      </a:lt1>
      <a:dk2>
        <a:srgbClr val="00246C"/>
      </a:dk2>
      <a:lt2>
        <a:srgbClr val="E6E5D8"/>
      </a:lt2>
      <a:accent1>
        <a:srgbClr val="01B4E7"/>
      </a:accent1>
      <a:accent2>
        <a:srgbClr val="FEBD11"/>
      </a:accent2>
      <a:accent3>
        <a:srgbClr val="009999"/>
      </a:accent3>
      <a:accent4>
        <a:srgbClr val="872175"/>
      </a:accent4>
      <a:accent5>
        <a:srgbClr val="D91B5C"/>
      </a:accent5>
      <a:accent6>
        <a:srgbClr val="FF76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Rotary-NewBrand_Pallette">
      <a:dk1>
        <a:srgbClr val="958D85"/>
      </a:dk1>
      <a:lt1>
        <a:sysClr val="window" lastClr="FFFFFF"/>
      </a:lt1>
      <a:dk2>
        <a:srgbClr val="00246C"/>
      </a:dk2>
      <a:lt2>
        <a:srgbClr val="E6E5D8"/>
      </a:lt2>
      <a:accent1>
        <a:srgbClr val="01B4E7"/>
      </a:accent1>
      <a:accent2>
        <a:srgbClr val="FEBD11"/>
      </a:accent2>
      <a:accent3>
        <a:srgbClr val="009999"/>
      </a:accent3>
      <a:accent4>
        <a:srgbClr val="872175"/>
      </a:accent4>
      <a:accent5>
        <a:srgbClr val="D91B5C"/>
      </a:accent5>
      <a:accent6>
        <a:srgbClr val="FF76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Custom Design">
  <a:themeElements>
    <a:clrScheme name="Rotary-NewBrand_Pallette">
      <a:dk1>
        <a:srgbClr val="958D85"/>
      </a:dk1>
      <a:lt1>
        <a:sysClr val="window" lastClr="FFFFFF"/>
      </a:lt1>
      <a:dk2>
        <a:srgbClr val="00246C"/>
      </a:dk2>
      <a:lt2>
        <a:srgbClr val="E6E5D8"/>
      </a:lt2>
      <a:accent1>
        <a:srgbClr val="01B4E7"/>
      </a:accent1>
      <a:accent2>
        <a:srgbClr val="FEBD11"/>
      </a:accent2>
      <a:accent3>
        <a:srgbClr val="009999"/>
      </a:accent3>
      <a:accent4>
        <a:srgbClr val="872175"/>
      </a:accent4>
      <a:accent5>
        <a:srgbClr val="D91B5C"/>
      </a:accent5>
      <a:accent6>
        <a:srgbClr val="FF76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B137A24AC66A04C8A9872F850E11153" ma:contentTypeVersion="0" ma:contentTypeDescription="Create a new document." ma:contentTypeScope="" ma:versionID="894cf0eee997355550609ffe52d471af">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37DDAD7-BB38-4663-86F6-BE6E87B0A5EA}">
  <ds:schemaRefs>
    <ds:schemaRef ds:uri="http://schemas.microsoft.com/office/2006/metadata/properties"/>
  </ds:schemaRefs>
</ds:datastoreItem>
</file>

<file path=customXml/itemProps2.xml><?xml version="1.0" encoding="utf-8"?>
<ds:datastoreItem xmlns:ds="http://schemas.openxmlformats.org/officeDocument/2006/customXml" ds:itemID="{49E303E5-1BDB-4949-AB40-643B8C49487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86F48705-CBB4-4A33-8154-E3E1BB57BEE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RICommunications_white.potx</Template>
  <TotalTime>19320</TotalTime>
  <Words>477</Words>
  <Application>Microsoft Macintosh PowerPoint</Application>
  <PresentationFormat>On-screen Show (4:3)</PresentationFormat>
  <Paragraphs>63</Paragraphs>
  <Slides>8</Slides>
  <Notes>8</Notes>
  <HiddenSlides>0</HiddenSlides>
  <MMClips>0</MMClips>
  <ScaleCrop>false</ScaleCrop>
  <HeadingPairs>
    <vt:vector size="4" baseType="variant">
      <vt:variant>
        <vt:lpstr>Theme</vt:lpstr>
      </vt:variant>
      <vt:variant>
        <vt:i4>3</vt:i4>
      </vt:variant>
      <vt:variant>
        <vt:lpstr>Slide Titles</vt:lpstr>
      </vt:variant>
      <vt:variant>
        <vt:i4>8</vt:i4>
      </vt:variant>
    </vt:vector>
  </HeadingPairs>
  <TitlesOfParts>
    <vt:vector size="11" baseType="lpstr">
      <vt:lpstr>RICommunications_white</vt:lpstr>
      <vt:lpstr>Custom Design</vt:lpstr>
      <vt:lpstr>2_Custom Design</vt:lpstr>
      <vt:lpstr>PROGRAMS AND MEMBER SERVICES</vt:lpstr>
      <vt:lpstr>Programs &amp; Member Services</vt:lpstr>
      <vt:lpstr>Membership Development</vt:lpstr>
      <vt:lpstr>Learning &amp; Development</vt:lpstr>
      <vt:lpstr>Meetings &amp; Events</vt:lpstr>
      <vt:lpstr>Programs &amp; Grants</vt:lpstr>
      <vt:lpstr>Member Relations</vt:lpstr>
      <vt:lpstr>PowerPoint Presentation</vt:lpstr>
    </vt:vector>
  </TitlesOfParts>
  <Company>Rotary International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 WS-06</dc:creator>
  <cp:lastModifiedBy>Chang Antony</cp:lastModifiedBy>
  <cp:revision>651</cp:revision>
  <cp:lastPrinted>2013-12-02T16:14:23Z</cp:lastPrinted>
  <dcterms:created xsi:type="dcterms:W3CDTF">2010-04-16T20:11:30Z</dcterms:created>
  <dcterms:modified xsi:type="dcterms:W3CDTF">2014-08-10T07:50:15Z</dcterms:modified>
</cp:coreProperties>
</file>